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3"/>
  </p:notesMasterIdLst>
  <p:sldIdLst>
    <p:sldId id="256" r:id="rId2"/>
    <p:sldId id="282"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83"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Helvetica Neue" panose="020B0604020202020204" charset="0"/>
      <p:regular r:id="rId28"/>
      <p:bold r:id="rId29"/>
      <p:italic r:id="rId30"/>
      <p:boldItalic r:id="rId31"/>
    </p:embeddedFont>
    <p:embeddedFont>
      <p:font typeface="Montserrat" panose="020B0604020202020204" charset="0"/>
      <p:regular r:id="rId32"/>
      <p:bold r:id="rId33"/>
      <p:italic r:id="rId34"/>
      <p:boldItalic r:id="rId35"/>
    </p:embeddedFont>
    <p:embeddedFont>
      <p:font typeface="Source Code Pro" panose="020B0604020202020204" charset="0"/>
      <p:regular r:id="rId36"/>
      <p:bold r:id="rId37"/>
      <p:italic r:id="rId38"/>
      <p:boldItalic r:id="rId39"/>
    </p:embeddedFont>
    <p:embeddedFont>
      <p:font typeface="Tahoma" panose="020B0604030504040204" pitchFamily="34" charset="0"/>
      <p:regular r:id="rId40"/>
      <p:bold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539F650-E1D3-432D-80FD-D8F09C15E14C}">
  <a:tblStyle styleId="{C539F650-E1D3-432D-80FD-D8F09C15E14C}"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66030D8-FB6F-479D-9072-007B0289B708}" styleName="Table_1">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EFEB"/>
          </a:solidFill>
        </a:fill>
      </a:tcStyle>
    </a:wholeTbl>
    <a:band1H>
      <a:tcTxStyle/>
      <a:tcStyle>
        <a:tcBdr/>
        <a:fill>
          <a:solidFill>
            <a:srgbClr val="CBDDD5"/>
          </a:solidFill>
        </a:fill>
      </a:tcStyle>
    </a:band1H>
    <a:band2H>
      <a:tcTxStyle/>
      <a:tcStyle>
        <a:tcBdr/>
      </a:tcStyle>
    </a:band2H>
    <a:band1V>
      <a:tcTxStyle/>
      <a:tcStyle>
        <a:tcBdr/>
        <a:fill>
          <a:solidFill>
            <a:srgbClr val="CBDDD5"/>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43454" autoAdjust="0"/>
  </p:normalViewPr>
  <p:slideViewPr>
    <p:cSldViewPr snapToGrid="0">
      <p:cViewPr varScale="1">
        <p:scale>
          <a:sx n="31" d="100"/>
          <a:sy n="31" d="100"/>
        </p:scale>
        <p:origin x="1998" y="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CA" dirty="0"/>
              <a:t>Darwin Core Archive (</a:t>
            </a:r>
            <a:r>
              <a:rPr lang="en-CA" dirty="0" err="1"/>
              <a:t>DwC</a:t>
            </a:r>
            <a:r>
              <a:rPr lang="en-CA" dirty="0"/>
              <a:t>-A) is the standard for packaging and publishing biodiversity data using Darwin Core terms. It is the preferred format for publishing data in OBIS and GBIF. A Darwin Core Archive contains a number of text files, including data tables formatted as CSV.</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The conceptual data model of the Darwin Core Archive is a star schema with a single core table, for example containing occurrence records or event records, at the center of the star. Extension tables can optionally be associated with the core table. It is not possible to link extension tables to other extension tables (to form a so-called snowflake schema). There is a one-to-many relationship between the core and extension records, so each core record can have zero or more extension records linked to it, and each extension record must be linked to exactly one core record. Definitions for the core and extension tables can be found here.</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Besides data tables, a Darwin Core Archive also contains two XML files: one file which describes the archive and data file structure (meta.xml), and one file which contains the dataset’s metadata (eml.xml).</a:t>
            </a:r>
            <a:endParaRPr dirty="0"/>
          </a:p>
        </p:txBody>
      </p:sp>
      <p:sp>
        <p:nvSpPr>
          <p:cNvPr id="90" name="Google Shape;9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0" name="Google Shape;20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2" name="Google Shape;212;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26" name="Google Shape;22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7" name="Google Shape;247;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8" name="Google Shape;248;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4" name="Google Shape;304;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0" name="Google Shape;310;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9" name="Google Shape;319;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CA" dirty="0"/>
              <a:t>The </a:t>
            </a:r>
            <a:r>
              <a:rPr lang="en-CA" dirty="0" err="1"/>
              <a:t>MeasurementOrFact</a:t>
            </a:r>
            <a:r>
              <a:rPr lang="en-CA" dirty="0"/>
              <a:t> terms </a:t>
            </a:r>
            <a:r>
              <a:rPr lang="en-CA" dirty="0" err="1"/>
              <a:t>measurementType</a:t>
            </a:r>
            <a:r>
              <a:rPr lang="en-CA" dirty="0"/>
              <a:t>, </a:t>
            </a:r>
            <a:r>
              <a:rPr lang="en-CA" dirty="0" err="1"/>
              <a:t>measurementValue</a:t>
            </a:r>
            <a:r>
              <a:rPr lang="en-CA" dirty="0"/>
              <a:t> and </a:t>
            </a:r>
            <a:r>
              <a:rPr lang="en-CA" dirty="0" err="1"/>
              <a:t>measurementUnit</a:t>
            </a:r>
            <a:r>
              <a:rPr lang="en-CA" dirty="0"/>
              <a:t> are completely unconstrained and can be populated with free text annotation.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CA" dirty="0"/>
              <a:t>While free text offers the advantage of capturing complex and as yet unclassified information, the inevitable semantic heterogeneity (e.g. of spelling or wording) becomes a major challenge for effective data integration and analysis.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CA" dirty="0"/>
              <a:t>Hence, OBIS added 3 new terms: </a:t>
            </a:r>
            <a:r>
              <a:rPr lang="en-CA" dirty="0" err="1"/>
              <a:t>measurementTypeID</a:t>
            </a:r>
            <a:r>
              <a:rPr lang="en-CA" dirty="0"/>
              <a:t>, </a:t>
            </a:r>
            <a:r>
              <a:rPr lang="en-CA" dirty="0" err="1"/>
              <a:t>measurementValueID</a:t>
            </a:r>
            <a:r>
              <a:rPr lang="en-CA" dirty="0"/>
              <a:t> and </a:t>
            </a:r>
            <a:r>
              <a:rPr lang="en-CA" dirty="0" err="1"/>
              <a:t>measurementUnitID</a:t>
            </a:r>
            <a:r>
              <a:rPr lang="en-CA" dirty="0"/>
              <a:t> to standardise the measurement types, values and units. Note that </a:t>
            </a:r>
            <a:r>
              <a:rPr lang="en-CA" dirty="0" err="1"/>
              <a:t>measurementValueID</a:t>
            </a:r>
            <a:r>
              <a:rPr lang="en-CA" dirty="0"/>
              <a:t> is not used for standardizing numeric measurements.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CA" dirty="0"/>
              <a:t>The three new terms should be populated using controlled vocabularies referenced using Unique Resource Identifiers (URIs).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CA" dirty="0"/>
              <a:t>OBIS recommends to use the internationally recognized NERC Vocabulary Server, developed by the British Oceanographic Data Centre (BODC), which can be searched through https://www.bodc.ac.uk/resources/vocabularies/vocabulary_search/.</a:t>
            </a:r>
          </a:p>
          <a:p>
            <a:pPr marL="0" lvl="0" indent="0" algn="l" rtl="0">
              <a:spcBef>
                <a:spcPts val="0"/>
              </a:spcBef>
              <a:spcAft>
                <a:spcPts val="0"/>
              </a:spcAft>
              <a:buNone/>
            </a:pPr>
            <a:endParaRPr dirty="0"/>
          </a:p>
        </p:txBody>
      </p:sp>
      <p:sp>
        <p:nvSpPr>
          <p:cNvPr id="328" name="Google Shape;328;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6" name="Google Shape;336;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6dc0368d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6dc0368d6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dirty="0"/>
              <a:t>OBIS currently has eight required </a:t>
            </a:r>
            <a:r>
              <a:rPr lang="en-CA" dirty="0" err="1"/>
              <a:t>DwC</a:t>
            </a:r>
            <a:r>
              <a:rPr lang="en-CA" dirty="0"/>
              <a:t> terms: </a:t>
            </a:r>
          </a:p>
          <a:p>
            <a:pPr marL="0" lvl="0" indent="0" algn="l" rtl="0">
              <a:lnSpc>
                <a:spcPct val="100000"/>
              </a:lnSpc>
              <a:spcBef>
                <a:spcPts val="0"/>
              </a:spcBef>
              <a:spcAft>
                <a:spcPts val="0"/>
              </a:spcAft>
              <a:buSzPts val="1100"/>
              <a:buNone/>
            </a:pPr>
            <a:r>
              <a:rPr lang="en-CA" dirty="0" err="1"/>
              <a:t>occurrenceID</a:t>
            </a:r>
            <a:r>
              <a:rPr lang="en-CA" dirty="0"/>
              <a:t>, </a:t>
            </a:r>
            <a:r>
              <a:rPr lang="en-CA" dirty="0" err="1"/>
              <a:t>eventDate</a:t>
            </a:r>
            <a:r>
              <a:rPr lang="en-CA" dirty="0"/>
              <a:t>, </a:t>
            </a:r>
            <a:r>
              <a:rPr lang="en-CA" dirty="0" err="1"/>
              <a:t>decimalLongitude</a:t>
            </a:r>
            <a:r>
              <a:rPr lang="en-CA" dirty="0"/>
              <a:t>, </a:t>
            </a:r>
            <a:r>
              <a:rPr lang="en-CA" dirty="0" err="1"/>
              <a:t>decimalLatitude</a:t>
            </a:r>
            <a:r>
              <a:rPr lang="en-CA" dirty="0"/>
              <a:t>, </a:t>
            </a:r>
            <a:r>
              <a:rPr lang="en-CA" dirty="0" err="1"/>
              <a:t>scientificName</a:t>
            </a:r>
            <a:r>
              <a:rPr lang="en-CA" dirty="0"/>
              <a:t>, </a:t>
            </a:r>
            <a:r>
              <a:rPr lang="en-CA" dirty="0" err="1"/>
              <a:t>scientificNameID</a:t>
            </a:r>
            <a:r>
              <a:rPr lang="en-CA" dirty="0"/>
              <a:t>, </a:t>
            </a:r>
            <a:r>
              <a:rPr lang="en-CA" dirty="0" err="1"/>
              <a:t>occurrenceStatus</a:t>
            </a:r>
            <a:r>
              <a:rPr lang="en-CA" dirty="0"/>
              <a:t>, </a:t>
            </a:r>
            <a:r>
              <a:rPr lang="en-CA" dirty="0" err="1"/>
              <a:t>basisOfRecord</a:t>
            </a:r>
            <a:r>
              <a:rPr lang="en-CA" dirty="0"/>
              <a:t>.</a:t>
            </a:r>
          </a:p>
          <a:p>
            <a:pPr marL="0" lvl="0" indent="0" algn="l" rtl="0">
              <a:lnSpc>
                <a:spcPct val="100000"/>
              </a:lnSpc>
              <a:spcBef>
                <a:spcPts val="0"/>
              </a:spcBef>
              <a:spcAft>
                <a:spcPts val="0"/>
              </a:spcAft>
              <a:buSzPts val="1100"/>
              <a:buNone/>
            </a:pPr>
            <a:endParaRPr lang="en-CA" dirty="0"/>
          </a:p>
          <a:p>
            <a:pPr marL="0" lvl="0" indent="0" algn="l" rtl="0">
              <a:spcBef>
                <a:spcPts val="0"/>
              </a:spcBef>
              <a:spcAft>
                <a:spcPts val="0"/>
              </a:spcAft>
              <a:buClr>
                <a:schemeClr val="dk1"/>
              </a:buClr>
              <a:buSzPts val="1100"/>
              <a:buFont typeface="Arial"/>
              <a:buNone/>
            </a:pPr>
            <a:r>
              <a:rPr lang="en-CA" dirty="0" err="1">
                <a:solidFill>
                  <a:schemeClr val="dk1"/>
                </a:solidFill>
              </a:rPr>
              <a:t>occurrenceID</a:t>
            </a:r>
            <a:r>
              <a:rPr lang="en-CA" dirty="0">
                <a:solidFill>
                  <a:schemeClr val="dk1"/>
                </a:solidFill>
              </a:rPr>
              <a:t> could be constructed by combining the </a:t>
            </a:r>
            <a:r>
              <a:rPr lang="en-CA" dirty="0" err="1">
                <a:solidFill>
                  <a:schemeClr val="dk1"/>
                </a:solidFill>
              </a:rPr>
              <a:t>institutionCode</a:t>
            </a:r>
            <a:r>
              <a:rPr lang="en-CA" dirty="0">
                <a:solidFill>
                  <a:schemeClr val="dk1"/>
                </a:solidFill>
              </a:rPr>
              <a:t>, the </a:t>
            </a:r>
            <a:r>
              <a:rPr lang="en-CA" dirty="0" err="1">
                <a:solidFill>
                  <a:schemeClr val="dk1"/>
                </a:solidFill>
              </a:rPr>
              <a:t>collectionCode</a:t>
            </a:r>
            <a:r>
              <a:rPr lang="en-CA" dirty="0">
                <a:solidFill>
                  <a:schemeClr val="dk1"/>
                </a:solidFill>
              </a:rPr>
              <a:t> and the </a:t>
            </a:r>
            <a:r>
              <a:rPr lang="en-CA" dirty="0" err="1">
                <a:solidFill>
                  <a:schemeClr val="dk1"/>
                </a:solidFill>
              </a:rPr>
              <a:t>catalogNumber</a:t>
            </a:r>
            <a:r>
              <a:rPr lang="en-CA" dirty="0">
                <a:solidFill>
                  <a:schemeClr val="dk1"/>
                </a:solidFill>
              </a:rPr>
              <a:t> </a:t>
            </a:r>
          </a:p>
          <a:p>
            <a:pPr marL="0" lvl="0" indent="0" algn="l" rtl="0">
              <a:spcBef>
                <a:spcPts val="0"/>
              </a:spcBef>
              <a:spcAft>
                <a:spcPts val="0"/>
              </a:spcAft>
              <a:buClr>
                <a:schemeClr val="dk1"/>
              </a:buClr>
              <a:buSzPts val="1100"/>
              <a:buFont typeface="Arial"/>
              <a:buNone/>
            </a:pPr>
            <a:endParaRPr lang="en-CA" dirty="0">
              <a:solidFill>
                <a:schemeClr val="dk1"/>
              </a:solidFill>
            </a:endParaRPr>
          </a:p>
          <a:p>
            <a:pPr marL="0" lvl="0" indent="0" algn="l" rtl="0">
              <a:spcBef>
                <a:spcPts val="0"/>
              </a:spcBef>
              <a:spcAft>
                <a:spcPts val="0"/>
              </a:spcAft>
              <a:buClr>
                <a:schemeClr val="dk1"/>
              </a:buClr>
              <a:buSzPts val="1100"/>
              <a:buFont typeface="Arial"/>
              <a:buNone/>
            </a:pPr>
            <a:r>
              <a:rPr lang="en-CA" dirty="0" err="1">
                <a:solidFill>
                  <a:schemeClr val="dk1"/>
                </a:solidFill>
              </a:rPr>
              <a:t>basisOfRecord</a:t>
            </a:r>
            <a:r>
              <a:rPr lang="en-CA" dirty="0">
                <a:solidFill>
                  <a:schemeClr val="dk1"/>
                </a:solidFill>
              </a:rPr>
              <a:t> - specimen preserved, need information about where it is stored, collection </a:t>
            </a:r>
            <a:r>
              <a:rPr lang="en-CA" dirty="0" err="1">
                <a:solidFill>
                  <a:schemeClr val="dk1"/>
                </a:solidFill>
              </a:rPr>
              <a:t>etc</a:t>
            </a:r>
            <a:endParaRPr lang="en-CA" dirty="0">
              <a:solidFill>
                <a:schemeClr val="dk1"/>
              </a:solidFill>
            </a:endParaRPr>
          </a:p>
          <a:p>
            <a:pPr marL="0" lvl="0" indent="0" algn="l" rtl="0">
              <a:spcBef>
                <a:spcPts val="0"/>
              </a:spcBef>
              <a:spcAft>
                <a:spcPts val="0"/>
              </a:spcAft>
              <a:buClr>
                <a:schemeClr val="dk1"/>
              </a:buClr>
              <a:buSzPts val="1100"/>
              <a:buFont typeface="Arial"/>
              <a:buNone/>
            </a:pPr>
            <a:r>
              <a:rPr lang="en-CA" dirty="0">
                <a:solidFill>
                  <a:schemeClr val="dk1"/>
                </a:solidFill>
              </a:rPr>
              <a:t>No specimen preserved - </a:t>
            </a:r>
            <a:r>
              <a:rPr lang="en-CA" dirty="0" err="1">
                <a:solidFill>
                  <a:schemeClr val="dk1"/>
                </a:solidFill>
              </a:rPr>
              <a:t>HumanObservation</a:t>
            </a:r>
            <a:r>
              <a:rPr lang="en-CA" dirty="0">
                <a:solidFill>
                  <a:schemeClr val="dk1"/>
                </a:solidFill>
              </a:rPr>
              <a:t> vs </a:t>
            </a:r>
            <a:r>
              <a:rPr lang="en-CA" dirty="0" err="1">
                <a:solidFill>
                  <a:schemeClr val="dk1"/>
                </a:solidFill>
              </a:rPr>
              <a:t>MachineObservation</a:t>
            </a:r>
            <a:endParaRPr lang="en-CA" dirty="0">
              <a:solidFill>
                <a:schemeClr val="dk1"/>
              </a:solidFill>
            </a:endParaRPr>
          </a:p>
          <a:p>
            <a:pPr marL="0" lvl="0" indent="0" algn="l" rtl="0">
              <a:spcBef>
                <a:spcPts val="0"/>
              </a:spcBef>
              <a:spcAft>
                <a:spcPts val="0"/>
              </a:spcAft>
              <a:buClr>
                <a:schemeClr val="dk1"/>
              </a:buClr>
              <a:buSzPts val="1100"/>
              <a:buFont typeface="Arial"/>
              <a:buNone/>
            </a:pPr>
            <a:endParaRPr lang="en"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occurrenceID could be constructed by combining the institutionCode, the collectionCode and the catalogNumber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basisOfRecord - specimen preserved, need information about where it is stored, collection etc</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No specimen preserved - HumanObservation vs MachineObservation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0" name="Google Shape;350;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a:solidFill>
                  <a:schemeClr val="dk1"/>
                </a:solidFill>
                <a:latin typeface="Calibri"/>
                <a:ea typeface="Calibri"/>
                <a:cs typeface="Calibri"/>
                <a:sym typeface="Calibri"/>
              </a:rPr>
              <a:t>So for my example body length, all 5 parameters would get the same URI as measurementTypeID.  Ideally, this URI resolves to a webservice through which OBIS can access the term in the vocabulary. And OBIS can get than the preferred label for this parameter or the definition.</a:t>
            </a:r>
            <a:endParaRPr/>
          </a:p>
          <a:p>
            <a:pPr marL="0" lvl="0" indent="0" algn="l" rtl="0">
              <a:spcBef>
                <a:spcPts val="0"/>
              </a:spcBef>
              <a:spcAft>
                <a:spcPts val="0"/>
              </a:spcAft>
              <a:buClr>
                <a:schemeClr val="dk1"/>
              </a:buClr>
              <a:buSzPts val="1200"/>
              <a:buFont typeface="Calibri"/>
              <a:buNone/>
            </a:pPr>
            <a:endParaRPr/>
          </a:p>
        </p:txBody>
      </p:sp>
      <p:sp>
        <p:nvSpPr>
          <p:cNvPr id="351" name="Google Shape;351;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24796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CA" dirty="0"/>
              <a:t>Data collected as part of marine biological research often include measurements of habitat features (such as physical and chemical parameters of the environment), biotic and biometric measurements (such as body size, abundance, biomass), as </a:t>
            </a:r>
            <a:r>
              <a:rPr lang="en-CA" dirty="0" err="1"/>
              <a:t>wel</a:t>
            </a:r>
            <a:r>
              <a:rPr lang="en-CA" dirty="0"/>
              <a:t> as details regarding the nature of the sampling or observation methods, equipment, and sampling effort.</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In the past, OBIS relied solely on the Occurrence Core, and additional measurements were added in a structured format (e.g. JSON) in the Darwin Core term </a:t>
            </a:r>
            <a:r>
              <a:rPr lang="en-CA" dirty="0" err="1"/>
              <a:t>dynamicProperties</a:t>
            </a:r>
            <a:r>
              <a:rPr lang="en-CA" dirty="0"/>
              <a:t> inside the occurrence records. This approach had significant downsides: the format is difficult to construct and deconstruct, there is no standardization of terms, and attributes which are shared by multiple records (think sampling methodology) have to be repeated many times. The formatting problem can be addressed by moving measurements to a </a:t>
            </a:r>
            <a:r>
              <a:rPr lang="en-CA" dirty="0" err="1"/>
              <a:t>MeasurementOrFacts</a:t>
            </a:r>
            <a:r>
              <a:rPr lang="en-CA" dirty="0"/>
              <a:t> extension table, but that doesn't solve the redundancy and standardization problems.</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With the release and adoption of a new core type Event Core it became possible to associate measurements with nested events (such as cruises, stations, and samples), but the restrictive star schema of Darwin Core archive prohibited associating measurements with the event records in the Event core as well as with the occurrence records in the Occurrence extension. For this reason an extended version of the existing </a:t>
            </a:r>
            <a:r>
              <a:rPr lang="en-CA" dirty="0" err="1"/>
              <a:t>MeasurementOrFact</a:t>
            </a:r>
            <a:r>
              <a:rPr lang="en-CA" dirty="0"/>
              <a:t> extension was created.</a:t>
            </a:r>
            <a:endParaRPr dirty="0"/>
          </a:p>
        </p:txBody>
      </p:sp>
      <p:sp>
        <p:nvSpPr>
          <p:cNvPr id="98" name="Google Shape;9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8" name="Google Shape;11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CA" dirty="0"/>
              <a:t>As part of the IODE pilot project Expanding OBIS with environmental data OBIS-ENV-DATA, OBIS introduced a custom </a:t>
            </a:r>
            <a:r>
              <a:rPr lang="en-CA" dirty="0" err="1"/>
              <a:t>ExtendedMeasurementOrFact</a:t>
            </a:r>
            <a:r>
              <a:rPr lang="en-CA" dirty="0"/>
              <a:t> or </a:t>
            </a:r>
            <a:r>
              <a:rPr lang="en-CA" dirty="0" err="1"/>
              <a:t>eMoF</a:t>
            </a:r>
            <a:r>
              <a:rPr lang="en-CA" dirty="0"/>
              <a:t> extension, which extends the existing </a:t>
            </a:r>
            <a:r>
              <a:rPr lang="en-CA" dirty="0" err="1"/>
              <a:t>MeasurementOrFact</a:t>
            </a:r>
            <a:r>
              <a:rPr lang="en-CA" dirty="0"/>
              <a:t> extension with 4 new terms:</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    </a:t>
            </a:r>
            <a:r>
              <a:rPr lang="en-CA" dirty="0" err="1"/>
              <a:t>occurrenceID</a:t>
            </a:r>
            <a:endParaRPr lang="en-CA" dirty="0"/>
          </a:p>
          <a:p>
            <a:pPr marL="0" lvl="0" indent="0" algn="l" rtl="0">
              <a:spcBef>
                <a:spcPts val="0"/>
              </a:spcBef>
              <a:spcAft>
                <a:spcPts val="0"/>
              </a:spcAft>
              <a:buNone/>
            </a:pPr>
            <a:r>
              <a:rPr lang="en-CA" dirty="0"/>
              <a:t>    </a:t>
            </a:r>
            <a:r>
              <a:rPr lang="en-CA" dirty="0" err="1"/>
              <a:t>measurementTypeID</a:t>
            </a:r>
            <a:endParaRPr lang="en-CA" dirty="0"/>
          </a:p>
          <a:p>
            <a:pPr marL="0" lvl="0" indent="0" algn="l" rtl="0">
              <a:spcBef>
                <a:spcPts val="0"/>
              </a:spcBef>
              <a:spcAft>
                <a:spcPts val="0"/>
              </a:spcAft>
              <a:buNone/>
            </a:pPr>
            <a:r>
              <a:rPr lang="en-CA" dirty="0"/>
              <a:t>    </a:t>
            </a:r>
            <a:r>
              <a:rPr lang="en-CA" dirty="0" err="1"/>
              <a:t>measurementValueID</a:t>
            </a:r>
            <a:endParaRPr lang="en-CA" dirty="0"/>
          </a:p>
          <a:p>
            <a:pPr marL="0" lvl="0" indent="0" algn="l" rtl="0">
              <a:spcBef>
                <a:spcPts val="0"/>
              </a:spcBef>
              <a:spcAft>
                <a:spcPts val="0"/>
              </a:spcAft>
              <a:buNone/>
            </a:pPr>
            <a:r>
              <a:rPr lang="en-CA" dirty="0"/>
              <a:t>    </a:t>
            </a:r>
            <a:r>
              <a:rPr lang="en-CA" dirty="0" err="1"/>
              <a:t>measurementUnitID</a:t>
            </a:r>
            <a:endParaRPr lang="en-CA" dirty="0"/>
          </a:p>
          <a:p>
            <a:pPr marL="0" lvl="0" indent="0" algn="l" rtl="0">
              <a:spcBef>
                <a:spcPts val="0"/>
              </a:spcBef>
              <a:spcAft>
                <a:spcPts val="0"/>
              </a:spcAft>
              <a:buNone/>
            </a:pPr>
            <a:endParaRPr lang="en-CA" dirty="0"/>
          </a:p>
          <a:p>
            <a:pPr marL="0" lvl="0" indent="0" algn="l" rtl="0">
              <a:spcBef>
                <a:spcPts val="0"/>
              </a:spcBef>
              <a:spcAft>
                <a:spcPts val="0"/>
              </a:spcAft>
              <a:buNone/>
            </a:pPr>
            <a:r>
              <a:rPr lang="en-CA" dirty="0"/>
              <a:t>The </a:t>
            </a:r>
            <a:r>
              <a:rPr lang="en-CA" dirty="0" err="1"/>
              <a:t>occurrenceID</a:t>
            </a:r>
            <a:r>
              <a:rPr lang="en-CA" dirty="0"/>
              <a:t> term is used to circumvent the limitations of the star schema, and link measurement records in the </a:t>
            </a:r>
            <a:r>
              <a:rPr lang="en-CA" dirty="0" err="1"/>
              <a:t>ExtendedMeasurementOrFact</a:t>
            </a:r>
            <a:r>
              <a:rPr lang="en-CA" dirty="0"/>
              <a:t> extension to occurrence records in the Occurrence extension. Note that in order to comply with the Darwin Core Archive standard, these records still need to link to an event record in the Event core table as well. </a:t>
            </a:r>
            <a:endParaRPr dirty="0"/>
          </a:p>
        </p:txBody>
      </p:sp>
      <p:sp>
        <p:nvSpPr>
          <p:cNvPr id="126" name="Google Shape;12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CA" dirty="0"/>
              <a:t>Thanks to this term we can now store a variety of measurements and facts linked to either events or occurrences:</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    organism quantifications (e.g. counts, abundance, biomass, % live cover, etc.)</a:t>
            </a:r>
          </a:p>
          <a:p>
            <a:pPr marL="0" lvl="0" indent="0" algn="l" rtl="0">
              <a:spcBef>
                <a:spcPts val="0"/>
              </a:spcBef>
              <a:spcAft>
                <a:spcPts val="0"/>
              </a:spcAft>
              <a:buNone/>
            </a:pPr>
            <a:r>
              <a:rPr lang="en-CA" dirty="0"/>
              <a:t>    species biometrics (e.g. body length, weight, etc.)</a:t>
            </a:r>
          </a:p>
          <a:p>
            <a:pPr marL="0" lvl="0" indent="0" algn="l" rtl="0">
              <a:spcBef>
                <a:spcPts val="0"/>
              </a:spcBef>
              <a:spcAft>
                <a:spcPts val="0"/>
              </a:spcAft>
              <a:buNone/>
            </a:pPr>
            <a:r>
              <a:rPr lang="en-CA" dirty="0"/>
              <a:t>    facts documenting a specimen (e.g. living/dead, behaviour, invasiveness, etc.)</a:t>
            </a:r>
          </a:p>
          <a:p>
            <a:pPr marL="0" lvl="0" indent="0" algn="l" rtl="0">
              <a:spcBef>
                <a:spcPts val="0"/>
              </a:spcBef>
              <a:spcAft>
                <a:spcPts val="0"/>
              </a:spcAft>
              <a:buNone/>
            </a:pPr>
            <a:r>
              <a:rPr lang="en-CA" dirty="0"/>
              <a:t>    abiotic measurements (e.g. temperature, salinity, oxygen, sediment grain size, habitat features)</a:t>
            </a:r>
          </a:p>
          <a:p>
            <a:pPr marL="0" lvl="0" indent="0" algn="l" rtl="0">
              <a:spcBef>
                <a:spcPts val="0"/>
              </a:spcBef>
              <a:spcAft>
                <a:spcPts val="0"/>
              </a:spcAft>
              <a:buNone/>
            </a:pPr>
            <a:r>
              <a:rPr lang="en-CA" dirty="0"/>
              <a:t>    facts documenting the sampling activity (e.g. sampling device, sampled area, sampled volume, sieve mesh size).</a:t>
            </a:r>
          </a:p>
          <a:p>
            <a:pPr marL="0" lvl="0" indent="0" algn="l" rtl="0">
              <a:spcBef>
                <a:spcPts val="0"/>
              </a:spcBef>
              <a:spcAft>
                <a:spcPts val="0"/>
              </a:spcAft>
              <a:buNone/>
            </a:pPr>
            <a:endParaRPr dirty="0"/>
          </a:p>
        </p:txBody>
      </p:sp>
      <p:sp>
        <p:nvSpPr>
          <p:cNvPr id="137" name="Google Shape;1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1" name="Google Shape;18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415600" y="593367"/>
            <a:ext cx="11360700" cy="763500"/>
          </a:xfrm>
          <a:prstGeom prst="rect">
            <a:avLst/>
          </a:prstGeom>
        </p:spPr>
        <p:txBody>
          <a:bodyPr spcFirstLastPara="1" wrap="square" lIns="91425" tIns="45700" rIns="91425" bIns="45700" anchor="ctr" anchorCtr="0">
            <a:noAutofit/>
          </a:bodyPr>
          <a:lstStyle>
            <a:lvl1pPr lvl="0" rtl="0">
              <a:spcBef>
                <a:spcPts val="0"/>
              </a:spcBef>
              <a:spcAft>
                <a:spcPts val="0"/>
              </a:spcAft>
              <a:buSzPts val="4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6" name="Google Shape;86;p13"/>
          <p:cNvSpPr txBox="1">
            <a:spLocks noGrp="1"/>
          </p:cNvSpPr>
          <p:nvPr>
            <p:ph type="body" idx="1"/>
          </p:nvPr>
        </p:nvSpPr>
        <p:spPr>
          <a:xfrm>
            <a:off x="415600" y="1536633"/>
            <a:ext cx="11360700" cy="4555200"/>
          </a:xfrm>
          <a:prstGeom prst="rect">
            <a:avLst/>
          </a:prstGeom>
        </p:spPr>
        <p:txBody>
          <a:bodyPr spcFirstLastPara="1" wrap="square" lIns="91425" tIns="45700" rIns="91425" bIns="45700" anchor="t" anchorCtr="0">
            <a:noAutofit/>
          </a:bodyPr>
          <a:lstStyle>
            <a:lvl1pPr marL="457200" lvl="0" indent="-406400" rtl="0">
              <a:spcBef>
                <a:spcPts val="1000"/>
              </a:spcBef>
              <a:spcAft>
                <a:spcPts val="0"/>
              </a:spcAft>
              <a:buSzPts val="2800"/>
              <a:buChar char="•"/>
              <a:defRPr/>
            </a:lvl1pPr>
            <a:lvl2pPr marL="914400" lvl="1" indent="-381000" rtl="0">
              <a:spcBef>
                <a:spcPts val="500"/>
              </a:spcBef>
              <a:spcAft>
                <a:spcPts val="0"/>
              </a:spcAft>
              <a:buSzPts val="2400"/>
              <a:buChar char="•"/>
              <a:defRPr/>
            </a:lvl2pPr>
            <a:lvl3pPr marL="1371600" lvl="2" indent="-355600" rtl="0">
              <a:spcBef>
                <a:spcPts val="500"/>
              </a:spcBef>
              <a:spcAft>
                <a:spcPts val="0"/>
              </a:spcAft>
              <a:buSzPts val="2000"/>
              <a:buChar char="•"/>
              <a:defRPr/>
            </a:lvl3pPr>
            <a:lvl4pPr marL="1828800" lvl="3" indent="-342900" rtl="0">
              <a:spcBef>
                <a:spcPts val="500"/>
              </a:spcBef>
              <a:spcAft>
                <a:spcPts val="0"/>
              </a:spcAft>
              <a:buSzPts val="1800"/>
              <a:buChar char="•"/>
              <a:defRPr/>
            </a:lvl4pPr>
            <a:lvl5pPr marL="2286000" lvl="4" indent="-342900" rtl="0">
              <a:spcBef>
                <a:spcPts val="500"/>
              </a:spcBef>
              <a:spcAft>
                <a:spcPts val="0"/>
              </a:spcAft>
              <a:buSzPts val="1800"/>
              <a:buChar char="•"/>
              <a:defRPr/>
            </a:lvl5pPr>
            <a:lvl6pPr marL="2743200" lvl="5" indent="-342900" rtl="0">
              <a:spcBef>
                <a:spcPts val="500"/>
              </a:spcBef>
              <a:spcAft>
                <a:spcPts val="0"/>
              </a:spcAft>
              <a:buSzPts val="1800"/>
              <a:buChar char="•"/>
              <a:defRPr/>
            </a:lvl6pPr>
            <a:lvl7pPr marL="3200400" lvl="6" indent="-342900" rtl="0">
              <a:spcBef>
                <a:spcPts val="500"/>
              </a:spcBef>
              <a:spcAft>
                <a:spcPts val="0"/>
              </a:spcAft>
              <a:buSzPts val="1800"/>
              <a:buChar char="•"/>
              <a:defRPr/>
            </a:lvl7pPr>
            <a:lvl8pPr marL="3657600" lvl="7" indent="-342900" rtl="0">
              <a:spcBef>
                <a:spcPts val="500"/>
              </a:spcBef>
              <a:spcAft>
                <a:spcPts val="0"/>
              </a:spcAft>
              <a:buSzPts val="1800"/>
              <a:buChar char="•"/>
              <a:defRPr/>
            </a:lvl8pPr>
            <a:lvl9pPr marL="4114800" lvl="8" indent="-342900" rtl="0">
              <a:spcBef>
                <a:spcPts val="500"/>
              </a:spcBef>
              <a:spcAft>
                <a:spcPts val="0"/>
              </a:spcAft>
              <a:buSzPts val="1800"/>
              <a:buChar char="•"/>
              <a:defRPr/>
            </a:lvl9pPr>
          </a:lstStyle>
          <a:p>
            <a:endParaRPr/>
          </a:p>
        </p:txBody>
      </p:sp>
      <p:sp>
        <p:nvSpPr>
          <p:cNvPr id="87" name="Google Shape;87;p13"/>
          <p:cNvSpPr txBox="1">
            <a:spLocks noGrp="1"/>
          </p:cNvSpPr>
          <p:nvPr>
            <p:ph type="sldNum" idx="12"/>
          </p:nvPr>
        </p:nvSpPr>
        <p:spPr>
          <a:xfrm>
            <a:off x="11296610" y="6217622"/>
            <a:ext cx="731700" cy="524700"/>
          </a:xfrm>
          <a:prstGeom prst="rect">
            <a:avLst/>
          </a:prstGeom>
        </p:spPr>
        <p:txBody>
          <a:bodyPr spcFirstLastPara="1" wrap="square" lIns="91425" tIns="45700" rIns="91425" bIns="457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
        <p:cNvGrpSpPr/>
        <p:nvPr/>
      </p:nvGrpSpPr>
      <p:grpSpPr>
        <a:xfrm>
          <a:off x="0" y="0"/>
          <a:ext cx="0" cy="0"/>
          <a:chOff x="0" y="0"/>
          <a:chExt cx="0" cy="0"/>
        </a:xfrm>
      </p:grpSpPr>
      <p:sp>
        <p:nvSpPr>
          <p:cNvPr id="33" name="Google Shape;3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9" name="Google Shape;39;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2"/>
        <p:cNvGrpSpPr/>
        <p:nvPr/>
      </p:nvGrpSpPr>
      <p:grpSpPr>
        <a:xfrm>
          <a:off x="0" y="0"/>
          <a:ext cx="0" cy="0"/>
          <a:chOff x="0" y="0"/>
          <a:chExt cx="0" cy="0"/>
        </a:xfrm>
      </p:grpSpPr>
      <p:sp>
        <p:nvSpPr>
          <p:cNvPr id="43" name="Google Shape;43;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2" name="Google Shape;52;p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 name="Google Shape;53;p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4" name="Google Shape;54;p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6.jpg"/></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22.png"/><Relationship Id="rId4" Type="http://schemas.openxmlformats.org/officeDocument/2006/relationships/image" Target="../media/image21.png"/></Relationships>
</file>

<file path=ppt/slides/_rels/slide18.xml.rels><?xml version="1.0" encoding="UTF-8" standalone="yes"?>
<Relationships xmlns="http://schemas.openxmlformats.org/package/2006/relationships"><Relationship Id="rId8" Type="http://schemas.openxmlformats.org/officeDocument/2006/relationships/hyperlink" Target="http://vocab.nerc.ac.uk/collection/C17/current" TargetMode="External"/><Relationship Id="rId13" Type="http://schemas.openxmlformats.org/officeDocument/2006/relationships/image" Target="../media/image3.png"/><Relationship Id="rId3" Type="http://schemas.openxmlformats.org/officeDocument/2006/relationships/hyperlink" Target="https://www.bodc.ac.uk/resources/vocabularies/vocabulary_search/" TargetMode="External"/><Relationship Id="rId7" Type="http://schemas.openxmlformats.org/officeDocument/2006/relationships/hyperlink" Target="http://vocab.nerc.ac.uk/collection/L05/current" TargetMode="External"/><Relationship Id="rId12" Type="http://schemas.openxmlformats.org/officeDocument/2006/relationships/hyperlink" Target="http://vocab.nerc.ac.uk/collection/P06/current"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hyperlink" Target="http://vocab.nerc.ac.uk/collection/L22/current" TargetMode="External"/><Relationship Id="rId11" Type="http://schemas.openxmlformats.org/officeDocument/2006/relationships/hyperlink" Target="http://hdl.handle.net/11329/304" TargetMode="External"/><Relationship Id="rId5" Type="http://schemas.openxmlformats.org/officeDocument/2006/relationships/hyperlink" Target="http://vocab.nerc.ac.uk/collection/Q01/current/" TargetMode="External"/><Relationship Id="rId10" Type="http://schemas.openxmlformats.org/officeDocument/2006/relationships/hyperlink" Target="http://www.oceanbestpractices.net/" TargetMode="External"/><Relationship Id="rId4" Type="http://schemas.openxmlformats.org/officeDocument/2006/relationships/hyperlink" Target="http://vocab.nerc.ac.uk/collection/P01/current" TargetMode="External"/><Relationship Id="rId9" Type="http://schemas.openxmlformats.org/officeDocument/2006/relationships/hyperlink" Target="http://vocab.nerc.ac.uk/collection/S11/current/" TargetMode="External"/></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3.png"/><Relationship Id="rId7"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4.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hyperlink" Target="https://www.bodc.ac.uk/resources/vocabularies/vocabulary_search/"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hyperlink" Target="https://www.epsg-registry.org/" TargetMode="External"/><Relationship Id="rId4" Type="http://schemas.openxmlformats.org/officeDocument/2006/relationships/hyperlink" Target="https://en.wikipedia.org/wiki/ISO_8601"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vocab.nerc.ac.uk/collection/P01/current/OBSINDLX" TargetMode="External"/><Relationship Id="rId7"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vocab.nerc.ac.uk/collection/P06/current/UGRM/" TargetMode="External"/><Relationship Id="rId5" Type="http://schemas.openxmlformats.org/officeDocument/2006/relationships/hyperlink" Target="http://vocab.nerc.ac.uk/collection/P01/current/OWETBM01" TargetMode="External"/><Relationship Id="rId4" Type="http://schemas.openxmlformats.org/officeDocument/2006/relationships/hyperlink" Target="http://vocab.nerc.ac.uk/collection/P06/current/ULCM" TargetMode="External"/></Relationships>
</file>

<file path=ppt/slides/_rels/slide6.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Darwin Core Archive</a:t>
            </a:r>
            <a:endParaRPr/>
          </a:p>
        </p:txBody>
      </p:sp>
      <p:sp>
        <p:nvSpPr>
          <p:cNvPr id="93" name="Google Shape;93;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800"/>
              <a:buChar char="•"/>
            </a:pPr>
            <a:r>
              <a:rPr lang="en-US"/>
              <a:t>Darwin Core Archive (DwC-A) is the standard for publishing biodiversity data using </a:t>
            </a:r>
            <a:r>
              <a:rPr lang="en-US">
                <a:solidFill>
                  <a:srgbClr val="FF0000"/>
                </a:solidFill>
              </a:rPr>
              <a:t>Darwin Core terms</a:t>
            </a:r>
            <a:endParaRPr/>
          </a:p>
          <a:p>
            <a:pPr marL="228600" lvl="0" indent="-228600" algn="l" rtl="0">
              <a:lnSpc>
                <a:spcPct val="90000"/>
              </a:lnSpc>
              <a:spcBef>
                <a:spcPts val="1000"/>
              </a:spcBef>
              <a:spcAft>
                <a:spcPts val="0"/>
              </a:spcAft>
              <a:buClr>
                <a:schemeClr val="dk1"/>
              </a:buClr>
              <a:buSzPts val="2800"/>
              <a:buChar char="•"/>
            </a:pPr>
            <a:r>
              <a:rPr lang="en-US"/>
              <a:t>Star-schema</a:t>
            </a:r>
            <a:endParaRPr/>
          </a:p>
        </p:txBody>
      </p:sp>
      <p:pic>
        <p:nvPicPr>
          <p:cNvPr id="94" name="Google Shape;94;p14"/>
          <p:cNvPicPr preferRelativeResize="0"/>
          <p:nvPr/>
        </p:nvPicPr>
        <p:blipFill rotWithShape="1">
          <a:blip r:embed="rId3">
            <a:alphaModFix/>
          </a:blip>
          <a:srcRect/>
          <a:stretch/>
        </p:blipFill>
        <p:spPr>
          <a:xfrm>
            <a:off x="3265023" y="2605657"/>
            <a:ext cx="6605120" cy="4189590"/>
          </a:xfrm>
          <a:prstGeom prst="rect">
            <a:avLst/>
          </a:prstGeom>
          <a:noFill/>
          <a:ln>
            <a:noFill/>
          </a:ln>
        </p:spPr>
      </p:pic>
      <p:pic>
        <p:nvPicPr>
          <p:cNvPr id="95" name="Google Shape;95;p14"/>
          <p:cNvPicPr preferRelativeResize="0"/>
          <p:nvPr/>
        </p:nvPicPr>
        <p:blipFill rotWithShape="1">
          <a:blip r:embed="rId4">
            <a:alphaModFix/>
          </a:blip>
          <a:srcRect/>
          <a:stretch/>
        </p:blipFill>
        <p:spPr>
          <a:xfrm>
            <a:off x="11489067" y="6428728"/>
            <a:ext cx="537600" cy="33707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OBIS-ENV-DATA proposed the ExtendedMeasurementOrFact Extension</a:t>
            </a:r>
            <a:endParaRPr/>
          </a:p>
        </p:txBody>
      </p:sp>
      <p:pic>
        <p:nvPicPr>
          <p:cNvPr id="203" name="Google Shape;203;p22"/>
          <p:cNvPicPr preferRelativeResize="0"/>
          <p:nvPr/>
        </p:nvPicPr>
        <p:blipFill rotWithShape="1">
          <a:blip r:embed="rId3">
            <a:alphaModFix/>
          </a:blip>
          <a:srcRect/>
          <a:stretch/>
        </p:blipFill>
        <p:spPr>
          <a:xfrm>
            <a:off x="1766906" y="2017395"/>
            <a:ext cx="5955688" cy="4279349"/>
          </a:xfrm>
          <a:prstGeom prst="rect">
            <a:avLst/>
          </a:prstGeom>
          <a:noFill/>
          <a:ln>
            <a:noFill/>
          </a:ln>
        </p:spPr>
      </p:pic>
      <p:sp>
        <p:nvSpPr>
          <p:cNvPr id="204" name="Google Shape;204;p22"/>
          <p:cNvSpPr/>
          <p:nvPr/>
        </p:nvSpPr>
        <p:spPr>
          <a:xfrm>
            <a:off x="4335462" y="2273618"/>
            <a:ext cx="2904530"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chemeClr val="dk1"/>
                </a:solidFill>
                <a:latin typeface="Tahoma"/>
                <a:ea typeface="Tahoma"/>
                <a:cs typeface="Tahoma"/>
                <a:sym typeface="Tahoma"/>
              </a:rPr>
              <a:t>Sample or Observation</a:t>
            </a:r>
            <a:br>
              <a:rPr lang="en-US" sz="1200">
                <a:solidFill>
                  <a:schemeClr val="dk1"/>
                </a:solidFill>
                <a:latin typeface="Tahoma"/>
                <a:ea typeface="Tahoma"/>
                <a:cs typeface="Tahoma"/>
                <a:sym typeface="Tahoma"/>
              </a:rPr>
            </a:br>
            <a:r>
              <a:rPr lang="en-US" sz="1200">
                <a:solidFill>
                  <a:srgbClr val="000000"/>
                </a:solidFill>
                <a:latin typeface="Tahoma"/>
                <a:ea typeface="Tahoma"/>
                <a:cs typeface="Tahoma"/>
                <a:sym typeface="Tahoma"/>
              </a:rPr>
              <a:t>(time, location, depth, event hierarchy)</a:t>
            </a:r>
            <a:endParaRPr sz="1200">
              <a:solidFill>
                <a:srgbClr val="000000"/>
              </a:solidFill>
              <a:latin typeface="Calibri"/>
              <a:ea typeface="Calibri"/>
              <a:cs typeface="Calibri"/>
              <a:sym typeface="Calibri"/>
            </a:endParaRPr>
          </a:p>
        </p:txBody>
      </p:sp>
      <p:sp>
        <p:nvSpPr>
          <p:cNvPr id="205" name="Google Shape;205;p22"/>
          <p:cNvSpPr txBox="1"/>
          <p:nvPr/>
        </p:nvSpPr>
        <p:spPr>
          <a:xfrm>
            <a:off x="7448274" y="3116303"/>
            <a:ext cx="4187466" cy="18158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rgbClr val="000000"/>
                </a:solidFill>
                <a:latin typeface="Tahoma"/>
                <a:ea typeface="Tahoma"/>
                <a:cs typeface="Tahoma"/>
                <a:sym typeface="Tahoma"/>
              </a:rPr>
              <a:t>Sampling protocol </a:t>
            </a:r>
            <a:endParaRPr/>
          </a:p>
          <a:p>
            <a:pPr marL="0" marR="0" lvl="0" indent="0" algn="l" rtl="0">
              <a:spcBef>
                <a:spcPts val="0"/>
              </a:spcBef>
              <a:spcAft>
                <a:spcPts val="0"/>
              </a:spcAft>
              <a:buNone/>
            </a:pPr>
            <a:r>
              <a:rPr lang="en-US" sz="1200">
                <a:solidFill>
                  <a:srgbClr val="000000"/>
                </a:solidFill>
                <a:latin typeface="Tahoma"/>
                <a:ea typeface="Tahoma"/>
                <a:cs typeface="Tahoma"/>
                <a:sym typeface="Tahoma"/>
              </a:rPr>
              <a:t>(equipment, methods)</a:t>
            </a:r>
            <a:endParaRPr sz="1200" b="1">
              <a:solidFill>
                <a:srgbClr val="000000"/>
              </a:solidFill>
              <a:latin typeface="Tahoma"/>
              <a:ea typeface="Tahoma"/>
              <a:cs typeface="Tahoma"/>
              <a:sym typeface="Tahoma"/>
            </a:endParaRPr>
          </a:p>
          <a:p>
            <a:pPr marL="0" marR="0" lvl="0" indent="0" algn="l" rtl="0">
              <a:spcBef>
                <a:spcPts val="0"/>
              </a:spcBef>
              <a:spcAft>
                <a:spcPts val="0"/>
              </a:spcAft>
              <a:buNone/>
            </a:pPr>
            <a:r>
              <a:rPr lang="en-US" sz="1600" b="1">
                <a:solidFill>
                  <a:srgbClr val="000000"/>
                </a:solidFill>
                <a:latin typeface="Tahoma"/>
                <a:ea typeface="Tahoma"/>
                <a:cs typeface="Tahoma"/>
                <a:sym typeface="Tahoma"/>
              </a:rPr>
              <a:t>Sampling effort </a:t>
            </a:r>
            <a:endParaRPr/>
          </a:p>
          <a:p>
            <a:pPr marL="0" marR="0" lvl="0" indent="0" algn="l" rtl="0">
              <a:spcBef>
                <a:spcPts val="0"/>
              </a:spcBef>
              <a:spcAft>
                <a:spcPts val="0"/>
              </a:spcAft>
              <a:buNone/>
            </a:pPr>
            <a:r>
              <a:rPr lang="en-US" sz="1200">
                <a:solidFill>
                  <a:srgbClr val="000000"/>
                </a:solidFill>
                <a:latin typeface="Tahoma"/>
                <a:ea typeface="Tahoma"/>
                <a:cs typeface="Tahoma"/>
                <a:sym typeface="Tahoma"/>
              </a:rPr>
              <a:t>(length, duration, volume,…)</a:t>
            </a:r>
            <a:endParaRPr/>
          </a:p>
          <a:p>
            <a:pPr marL="0" marR="0" lvl="0" indent="0" algn="l" rtl="0">
              <a:spcBef>
                <a:spcPts val="0"/>
              </a:spcBef>
              <a:spcAft>
                <a:spcPts val="0"/>
              </a:spcAft>
              <a:buNone/>
            </a:pPr>
            <a:r>
              <a:rPr lang="en-US" sz="1600" b="1">
                <a:solidFill>
                  <a:srgbClr val="000000"/>
                </a:solidFill>
                <a:latin typeface="Tahoma"/>
                <a:ea typeface="Tahoma"/>
                <a:cs typeface="Tahoma"/>
                <a:sym typeface="Tahoma"/>
              </a:rPr>
              <a:t>Environment/habitat variables </a:t>
            </a:r>
            <a:endParaRPr/>
          </a:p>
          <a:p>
            <a:pPr marL="0" marR="0" lvl="0" indent="0" algn="l" rtl="0">
              <a:spcBef>
                <a:spcPts val="0"/>
              </a:spcBef>
              <a:spcAft>
                <a:spcPts val="0"/>
              </a:spcAft>
              <a:buNone/>
            </a:pPr>
            <a:r>
              <a:rPr lang="en-US" sz="1200">
                <a:solidFill>
                  <a:srgbClr val="000000"/>
                </a:solidFill>
                <a:latin typeface="Tahoma"/>
                <a:ea typeface="Tahoma"/>
                <a:cs typeface="Tahoma"/>
                <a:sym typeface="Tahoma"/>
              </a:rPr>
              <a:t>(physical, chemical, sediment,…)</a:t>
            </a:r>
            <a:endParaRPr/>
          </a:p>
          <a:p>
            <a:pPr marL="0" marR="0" lvl="0" indent="0" algn="l" rtl="0">
              <a:spcBef>
                <a:spcPts val="0"/>
              </a:spcBef>
              <a:spcAft>
                <a:spcPts val="0"/>
              </a:spcAft>
              <a:buNone/>
            </a:pPr>
            <a:r>
              <a:rPr lang="en-US" sz="1600" b="1">
                <a:solidFill>
                  <a:srgbClr val="000000"/>
                </a:solidFill>
                <a:latin typeface="Tahoma"/>
                <a:ea typeface="Tahoma"/>
                <a:cs typeface="Tahoma"/>
                <a:sym typeface="Tahoma"/>
              </a:rPr>
              <a:t>Biological variables</a:t>
            </a:r>
            <a:endParaRPr/>
          </a:p>
          <a:p>
            <a:pPr marL="0" marR="0" lvl="0" indent="0" algn="l" rtl="0">
              <a:spcBef>
                <a:spcPts val="0"/>
              </a:spcBef>
              <a:spcAft>
                <a:spcPts val="0"/>
              </a:spcAft>
              <a:buNone/>
            </a:pPr>
            <a:r>
              <a:rPr lang="en-US" sz="1200">
                <a:solidFill>
                  <a:srgbClr val="000000"/>
                </a:solidFill>
                <a:latin typeface="Tahoma"/>
                <a:ea typeface="Tahoma"/>
                <a:cs typeface="Tahoma"/>
                <a:sym typeface="Tahoma"/>
              </a:rPr>
              <a:t>(Abundance, biomass, length, behavior, lifestage, traits …) </a:t>
            </a:r>
            <a:endParaRPr/>
          </a:p>
        </p:txBody>
      </p:sp>
      <p:sp>
        <p:nvSpPr>
          <p:cNvPr id="206" name="Google Shape;206;p22"/>
          <p:cNvSpPr txBox="1"/>
          <p:nvPr/>
        </p:nvSpPr>
        <p:spPr>
          <a:xfrm>
            <a:off x="1988544" y="5441892"/>
            <a:ext cx="4187466" cy="52322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00" b="1">
                <a:solidFill>
                  <a:srgbClr val="000000"/>
                </a:solidFill>
                <a:latin typeface="Tahoma"/>
                <a:ea typeface="Tahoma"/>
                <a:cs typeface="Tahoma"/>
                <a:sym typeface="Tahoma"/>
              </a:rPr>
              <a:t>Occurrence details</a:t>
            </a:r>
            <a:endParaRPr/>
          </a:p>
          <a:p>
            <a:pPr marL="0" marR="0" lvl="0" indent="0" algn="l" rtl="0">
              <a:spcBef>
                <a:spcPts val="0"/>
              </a:spcBef>
              <a:spcAft>
                <a:spcPts val="0"/>
              </a:spcAft>
              <a:buNone/>
            </a:pPr>
            <a:r>
              <a:rPr lang="en-US" sz="1200">
                <a:solidFill>
                  <a:srgbClr val="000000"/>
                </a:solidFill>
                <a:latin typeface="Tahoma"/>
                <a:ea typeface="Tahoma"/>
                <a:cs typeface="Tahoma"/>
                <a:sym typeface="Tahoma"/>
              </a:rPr>
              <a:t>(taxonomy, identification, organismID. …) </a:t>
            </a:r>
            <a:endParaRPr sz="1200">
              <a:solidFill>
                <a:srgbClr val="000000"/>
              </a:solidFill>
              <a:latin typeface="Tahoma"/>
              <a:ea typeface="Tahoma"/>
              <a:cs typeface="Tahoma"/>
              <a:sym typeface="Tahoma"/>
            </a:endParaRPr>
          </a:p>
        </p:txBody>
      </p:sp>
      <p:sp>
        <p:nvSpPr>
          <p:cNvPr id="207" name="Google Shape;207;p22"/>
          <p:cNvSpPr txBox="1"/>
          <p:nvPr/>
        </p:nvSpPr>
        <p:spPr>
          <a:xfrm>
            <a:off x="764939" y="1648063"/>
            <a:ext cx="122360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FF0000"/>
                </a:solidFill>
                <a:latin typeface="Calibri"/>
                <a:ea typeface="Calibri"/>
                <a:cs typeface="Calibri"/>
                <a:sym typeface="Calibri"/>
              </a:rPr>
              <a:t>Three files:</a:t>
            </a:r>
            <a:endParaRPr/>
          </a:p>
        </p:txBody>
      </p:sp>
      <p:sp>
        <p:nvSpPr>
          <p:cNvPr id="208" name="Google Shape;208;p22"/>
          <p:cNvSpPr txBox="1"/>
          <p:nvPr/>
        </p:nvSpPr>
        <p:spPr>
          <a:xfrm>
            <a:off x="8252459" y="5434470"/>
            <a:ext cx="3349101" cy="1200329"/>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sz="1800" i="1">
                <a:solidFill>
                  <a:srgbClr val="FF0000"/>
                </a:solidFill>
                <a:latin typeface="Calibri"/>
                <a:ea typeface="Calibri"/>
                <a:cs typeface="Calibri"/>
                <a:sym typeface="Calibri"/>
              </a:rPr>
              <a:t>Note: All Measurement Types, Values and Units are standardized against a controlled vocabulary (BODC NERC Vocab)</a:t>
            </a:r>
            <a:endParaRPr/>
          </a:p>
        </p:txBody>
      </p:sp>
      <p:pic>
        <p:nvPicPr>
          <p:cNvPr id="209" name="Google Shape;209;p22"/>
          <p:cNvPicPr preferRelativeResize="0"/>
          <p:nvPr/>
        </p:nvPicPr>
        <p:blipFill rotWithShape="1">
          <a:blip r:embed="rId4">
            <a:alphaModFix/>
          </a:blip>
          <a:srcRect/>
          <a:stretch/>
        </p:blipFill>
        <p:spPr>
          <a:xfrm>
            <a:off x="11489067" y="6428728"/>
            <a:ext cx="537600" cy="33707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Event Core</a:t>
            </a:r>
            <a:endParaRPr/>
          </a:p>
        </p:txBody>
      </p:sp>
      <p:sp>
        <p:nvSpPr>
          <p:cNvPr id="215" name="Google Shape;215;p2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a:t>When to use Event Core?</a:t>
            </a:r>
            <a:endParaRPr/>
          </a:p>
          <a:p>
            <a:pPr marL="228600" lvl="0" indent="-228600" algn="l" rtl="0">
              <a:lnSpc>
                <a:spcPct val="90000"/>
              </a:lnSpc>
              <a:spcBef>
                <a:spcPts val="1000"/>
              </a:spcBef>
              <a:spcAft>
                <a:spcPts val="0"/>
              </a:spcAft>
              <a:buClr>
                <a:schemeClr val="dk1"/>
              </a:buClr>
              <a:buSzPts val="2800"/>
              <a:buChar char="•"/>
            </a:pPr>
            <a:r>
              <a:rPr lang="en-US"/>
              <a:t>When the dataset contains abiotic measurements, or other biological measurements which are related to an entire sample (not a single specimen)</a:t>
            </a:r>
            <a:endParaRPr/>
          </a:p>
          <a:p>
            <a:pPr marL="228600" lvl="0" indent="-228600" algn="l" rtl="0">
              <a:lnSpc>
                <a:spcPct val="90000"/>
              </a:lnSpc>
              <a:spcBef>
                <a:spcPts val="1000"/>
              </a:spcBef>
              <a:spcAft>
                <a:spcPts val="0"/>
              </a:spcAft>
              <a:buClr>
                <a:schemeClr val="dk1"/>
              </a:buClr>
              <a:buSzPts val="2800"/>
              <a:buChar char="•"/>
            </a:pPr>
            <a:r>
              <a:rPr lang="en-US"/>
              <a:t>When specific details are known about how a biological sample was taken and processed. </a:t>
            </a:r>
            <a:endParaRPr/>
          </a:p>
          <a:p>
            <a:pPr marL="228600" lvl="0" indent="-228600" algn="l" rtl="0">
              <a:lnSpc>
                <a:spcPct val="90000"/>
              </a:lnSpc>
              <a:spcBef>
                <a:spcPts val="1000"/>
              </a:spcBef>
              <a:spcAft>
                <a:spcPts val="0"/>
              </a:spcAft>
              <a:buClr>
                <a:schemeClr val="dk1"/>
              </a:buClr>
              <a:buSzPts val="2800"/>
              <a:buChar char="•"/>
            </a:pPr>
            <a:r>
              <a:rPr lang="en-US"/>
              <a:t>Event Core should be used in combination with the Occurrence Extension and the ExtendedMeasurementOrFact Extension.</a:t>
            </a:r>
            <a:endParaRPr/>
          </a:p>
          <a:p>
            <a:pPr marL="228600" lvl="0" indent="-50800" algn="l" rtl="0">
              <a:lnSpc>
                <a:spcPct val="90000"/>
              </a:lnSpc>
              <a:spcBef>
                <a:spcPts val="1000"/>
              </a:spcBef>
              <a:spcAft>
                <a:spcPts val="0"/>
              </a:spcAft>
              <a:buClr>
                <a:schemeClr val="dk1"/>
              </a:buClr>
              <a:buSzPts val="2800"/>
              <a:buNone/>
            </a:pPr>
            <a:endParaRPr/>
          </a:p>
        </p:txBody>
      </p:sp>
      <p:pic>
        <p:nvPicPr>
          <p:cNvPr id="216" name="Google Shape;216;p23"/>
          <p:cNvPicPr preferRelativeResize="0"/>
          <p:nvPr/>
        </p:nvPicPr>
        <p:blipFill rotWithShape="1">
          <a:blip r:embed="rId3">
            <a:alphaModFix/>
          </a:blip>
          <a:srcRect/>
          <a:stretch/>
        </p:blipFill>
        <p:spPr>
          <a:xfrm>
            <a:off x="11489067" y="6428728"/>
            <a:ext cx="537600" cy="33707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4"/>
          <p:cNvSpPr txBox="1">
            <a:spLocks noGrp="1"/>
          </p:cNvSpPr>
          <p:nvPr>
            <p:ph type="title"/>
          </p:nvPr>
        </p:nvSpPr>
        <p:spPr>
          <a:xfrm>
            <a:off x="838200" y="365125"/>
            <a:ext cx="11083724"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ExtendedMeasurementOrFact Extension (eMoF)</a:t>
            </a:r>
            <a:endParaRPr/>
          </a:p>
        </p:txBody>
      </p:sp>
      <p:sp>
        <p:nvSpPr>
          <p:cNvPr id="222" name="Google Shape;222;p24"/>
          <p:cNvSpPr txBox="1">
            <a:spLocks noGrp="1"/>
          </p:cNvSpPr>
          <p:nvPr>
            <p:ph type="body" idx="1"/>
          </p:nvPr>
        </p:nvSpPr>
        <p:spPr>
          <a:xfrm>
            <a:off x="254650" y="1559375"/>
            <a:ext cx="11667300" cy="5522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r>
              <a:rPr lang="en-US"/>
              <a:t>The eMoF extension is used to store:</a:t>
            </a:r>
            <a:endParaRPr/>
          </a:p>
          <a:p>
            <a:pPr marL="0" lvl="0" indent="0" algn="l" rtl="0">
              <a:lnSpc>
                <a:spcPct val="90000"/>
              </a:lnSpc>
              <a:spcBef>
                <a:spcPts val="1000"/>
              </a:spcBef>
              <a:spcAft>
                <a:spcPts val="0"/>
              </a:spcAft>
              <a:buClr>
                <a:schemeClr val="dk1"/>
              </a:buClr>
              <a:buSzPts val="2800"/>
              <a:buNone/>
            </a:pPr>
            <a:endParaRPr/>
          </a:p>
          <a:p>
            <a:pPr marL="228600" lvl="0" indent="-228600" algn="l" rtl="0">
              <a:lnSpc>
                <a:spcPct val="90000"/>
              </a:lnSpc>
              <a:spcBef>
                <a:spcPts val="1000"/>
              </a:spcBef>
              <a:spcAft>
                <a:spcPts val="0"/>
              </a:spcAft>
              <a:buClr>
                <a:schemeClr val="dk1"/>
              </a:buClr>
              <a:buSzPts val="2800"/>
              <a:buChar char="•"/>
            </a:pPr>
            <a:r>
              <a:rPr lang="en-US"/>
              <a:t>Organism quantifications (e.g. counts, abundance, biomass, % live cover, etc.)</a:t>
            </a:r>
            <a:endParaRPr/>
          </a:p>
          <a:p>
            <a:pPr marL="228600" lvl="0" indent="-228600" algn="l" rtl="0">
              <a:lnSpc>
                <a:spcPct val="90000"/>
              </a:lnSpc>
              <a:spcBef>
                <a:spcPts val="1000"/>
              </a:spcBef>
              <a:spcAft>
                <a:spcPts val="0"/>
              </a:spcAft>
              <a:buClr>
                <a:schemeClr val="dk1"/>
              </a:buClr>
              <a:buSzPts val="2800"/>
              <a:buChar char="•"/>
            </a:pPr>
            <a:r>
              <a:rPr lang="en-US"/>
              <a:t>Species biometrics (e.g. body length, weight, etc.)</a:t>
            </a:r>
            <a:endParaRPr/>
          </a:p>
          <a:p>
            <a:pPr marL="228600" lvl="0" indent="-228600" algn="l" rtl="0">
              <a:lnSpc>
                <a:spcPct val="90000"/>
              </a:lnSpc>
              <a:spcBef>
                <a:spcPts val="1000"/>
              </a:spcBef>
              <a:spcAft>
                <a:spcPts val="0"/>
              </a:spcAft>
              <a:buClr>
                <a:schemeClr val="dk1"/>
              </a:buClr>
              <a:buSzPts val="2800"/>
              <a:buChar char="•"/>
            </a:pPr>
            <a:r>
              <a:rPr lang="en-US"/>
              <a:t>Facts documenting a specimen (e.g. sex, lifestage, living/dead, behavior, invasiveness, etc.)</a:t>
            </a:r>
            <a:endParaRPr/>
          </a:p>
          <a:p>
            <a:pPr marL="228600" lvl="0" indent="-228600" algn="l" rtl="0">
              <a:lnSpc>
                <a:spcPct val="90000"/>
              </a:lnSpc>
              <a:spcBef>
                <a:spcPts val="1000"/>
              </a:spcBef>
              <a:spcAft>
                <a:spcPts val="0"/>
              </a:spcAft>
              <a:buClr>
                <a:schemeClr val="dk1"/>
              </a:buClr>
              <a:buSzPts val="2800"/>
              <a:buChar char="•"/>
            </a:pPr>
            <a:r>
              <a:rPr lang="en-US"/>
              <a:t>Abiotic measurements (e.g. temperature, salinity, oxygen, sediment grain size, habitat features)</a:t>
            </a:r>
            <a:endParaRPr/>
          </a:p>
          <a:p>
            <a:pPr marL="228600" lvl="0" indent="-228600" algn="l" rtl="0">
              <a:lnSpc>
                <a:spcPct val="90000"/>
              </a:lnSpc>
              <a:spcBef>
                <a:spcPts val="1000"/>
              </a:spcBef>
              <a:spcAft>
                <a:spcPts val="0"/>
              </a:spcAft>
              <a:buClr>
                <a:schemeClr val="dk1"/>
              </a:buClr>
              <a:buSzPts val="2800"/>
              <a:buChar char="•"/>
            </a:pPr>
            <a:r>
              <a:rPr lang="en-US"/>
              <a:t>Facts documenting the sampling activity (e.g. sampling device, sampled area, sampled volume, sieve mesh size).</a:t>
            </a:r>
            <a:endParaRPr/>
          </a:p>
          <a:p>
            <a:pPr marL="228600" lvl="0" indent="-50800" algn="l" rtl="0">
              <a:lnSpc>
                <a:spcPct val="90000"/>
              </a:lnSpc>
              <a:spcBef>
                <a:spcPts val="1000"/>
              </a:spcBef>
              <a:spcAft>
                <a:spcPts val="0"/>
              </a:spcAft>
              <a:buClr>
                <a:schemeClr val="dk1"/>
              </a:buClr>
              <a:buSzPts val="2800"/>
              <a:buNone/>
            </a:pPr>
            <a:endParaRPr/>
          </a:p>
        </p:txBody>
      </p:sp>
      <p:pic>
        <p:nvPicPr>
          <p:cNvPr id="223" name="Google Shape;223;p24"/>
          <p:cNvPicPr preferRelativeResize="0"/>
          <p:nvPr/>
        </p:nvPicPr>
        <p:blipFill rotWithShape="1">
          <a:blip r:embed="rId3">
            <a:alphaModFix/>
          </a:blip>
          <a:srcRect/>
          <a:stretch/>
        </p:blipFill>
        <p:spPr>
          <a:xfrm>
            <a:off x="11489067" y="6428728"/>
            <a:ext cx="537600" cy="33707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5"/>
          <p:cNvSpPr/>
          <p:nvPr/>
        </p:nvSpPr>
        <p:spPr>
          <a:xfrm>
            <a:off x="1235978" y="2101442"/>
            <a:ext cx="1233182" cy="545284"/>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Event</a:t>
            </a:r>
            <a:endParaRPr/>
          </a:p>
        </p:txBody>
      </p:sp>
      <p:sp>
        <p:nvSpPr>
          <p:cNvPr id="229" name="Google Shape;229;p25"/>
          <p:cNvSpPr/>
          <p:nvPr/>
        </p:nvSpPr>
        <p:spPr>
          <a:xfrm>
            <a:off x="1160478" y="2791003"/>
            <a:ext cx="3294076" cy="31393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eventID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parentEventID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eventDate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habitat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minimumDepthInMeters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maximumDepthInMeters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decimalLatitude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decimalLongitude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coordinateUncertaintyInMeters</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footprintWKT</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modified</a:t>
            </a:r>
            <a:endParaRPr/>
          </a:p>
        </p:txBody>
      </p:sp>
      <p:sp>
        <p:nvSpPr>
          <p:cNvPr id="230" name="Google Shape;230;p25"/>
          <p:cNvSpPr/>
          <p:nvPr/>
        </p:nvSpPr>
        <p:spPr>
          <a:xfrm>
            <a:off x="4525581" y="2791003"/>
            <a:ext cx="3201798" cy="31393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eventID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occurrenceID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scientificName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scientificNameAuthorship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scientificNameID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kingdom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taxonRank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identificationQualifier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occurrenceStatus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basisOfRecord</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modified</a:t>
            </a:r>
            <a:endParaRPr/>
          </a:p>
        </p:txBody>
      </p:sp>
      <p:sp>
        <p:nvSpPr>
          <p:cNvPr id="231" name="Google Shape;231;p25"/>
          <p:cNvSpPr/>
          <p:nvPr/>
        </p:nvSpPr>
        <p:spPr>
          <a:xfrm>
            <a:off x="4592693" y="2089278"/>
            <a:ext cx="1455769" cy="545284"/>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Occurrences</a:t>
            </a:r>
            <a:endParaRPr/>
          </a:p>
        </p:txBody>
      </p:sp>
      <p:cxnSp>
        <p:nvCxnSpPr>
          <p:cNvPr id="232" name="Google Shape;232;p25"/>
          <p:cNvCxnSpPr/>
          <p:nvPr/>
        </p:nvCxnSpPr>
        <p:spPr>
          <a:xfrm>
            <a:off x="2021747" y="2986481"/>
            <a:ext cx="2503834" cy="8389"/>
          </a:xfrm>
          <a:prstGeom prst="straightConnector1">
            <a:avLst/>
          </a:prstGeom>
          <a:noFill/>
          <a:ln w="9525" cap="flat" cmpd="sng">
            <a:solidFill>
              <a:schemeClr val="dk1"/>
            </a:solidFill>
            <a:prstDash val="solid"/>
            <a:miter lim="800000"/>
            <a:headEnd type="none" w="sm" len="sm"/>
            <a:tailEnd type="none" w="sm" len="sm"/>
          </a:ln>
        </p:spPr>
      </p:cxnSp>
      <p:sp>
        <p:nvSpPr>
          <p:cNvPr id="233" name="Google Shape;233;p25"/>
          <p:cNvSpPr/>
          <p:nvPr/>
        </p:nvSpPr>
        <p:spPr>
          <a:xfrm>
            <a:off x="8411081" y="2097741"/>
            <a:ext cx="2385550" cy="545284"/>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MeasurementOrFacts</a:t>
            </a:r>
            <a:endParaRPr sz="1800">
              <a:solidFill>
                <a:schemeClr val="dk1"/>
              </a:solidFill>
              <a:latin typeface="Calibri"/>
              <a:ea typeface="Calibri"/>
              <a:cs typeface="Calibri"/>
              <a:sym typeface="Calibri"/>
            </a:endParaRPr>
          </a:p>
        </p:txBody>
      </p:sp>
      <p:sp>
        <p:nvSpPr>
          <p:cNvPr id="234" name="Google Shape;234;p25"/>
          <p:cNvSpPr/>
          <p:nvPr/>
        </p:nvSpPr>
        <p:spPr>
          <a:xfrm>
            <a:off x="8411081" y="2782614"/>
            <a:ext cx="2916573" cy="313932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measurementID</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eventID</a:t>
            </a:r>
            <a:endParaRPr/>
          </a:p>
          <a:p>
            <a:pPr marL="0" marR="0" lvl="0" indent="0" algn="l" rtl="0">
              <a:spcBef>
                <a:spcPts val="0"/>
              </a:spcBef>
              <a:spcAft>
                <a:spcPts val="0"/>
              </a:spcAft>
              <a:buNone/>
            </a:pPr>
            <a:r>
              <a:rPr lang="en-US" sz="1800">
                <a:solidFill>
                  <a:srgbClr val="FF0000"/>
                </a:solidFill>
                <a:latin typeface="Calibri"/>
                <a:ea typeface="Calibri"/>
                <a:cs typeface="Calibri"/>
                <a:sym typeface="Calibri"/>
              </a:rPr>
              <a:t>occurrenceID</a:t>
            </a:r>
            <a:endParaRPr sz="1800">
              <a:solidFill>
                <a:srgbClr val="FF0000"/>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measurementType</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rgbClr val="FF0000"/>
                </a:solidFill>
                <a:latin typeface="Calibri"/>
                <a:ea typeface="Calibri"/>
                <a:cs typeface="Calibri"/>
                <a:sym typeface="Calibri"/>
              </a:rPr>
              <a:t>measurementTypeID</a:t>
            </a:r>
            <a:endParaRPr sz="1800">
              <a:solidFill>
                <a:srgbClr val="FF0000"/>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measurementValue</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rgbClr val="FF0000"/>
                </a:solidFill>
                <a:latin typeface="Calibri"/>
                <a:ea typeface="Calibri"/>
                <a:cs typeface="Calibri"/>
                <a:sym typeface="Calibri"/>
              </a:rPr>
              <a:t>measurementValueID</a:t>
            </a:r>
            <a:endParaRPr sz="1800">
              <a:solidFill>
                <a:srgbClr val="FF0000"/>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measurementUnit</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rgbClr val="FF0000"/>
                </a:solidFill>
                <a:latin typeface="Calibri"/>
                <a:ea typeface="Calibri"/>
                <a:cs typeface="Calibri"/>
                <a:sym typeface="Calibri"/>
              </a:rPr>
              <a:t>measurementUnitID</a:t>
            </a:r>
            <a:endParaRPr sz="1800">
              <a:solidFill>
                <a:srgbClr val="FF0000"/>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measurementAccuracy</a:t>
            </a:r>
            <a:endParaRPr sz="18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measurementRemarks</a:t>
            </a:r>
            <a:endParaRPr sz="1800">
              <a:solidFill>
                <a:schemeClr val="dk1"/>
              </a:solidFill>
              <a:latin typeface="Calibri"/>
              <a:ea typeface="Calibri"/>
              <a:cs typeface="Calibri"/>
              <a:sym typeface="Calibri"/>
            </a:endParaRPr>
          </a:p>
        </p:txBody>
      </p:sp>
      <p:cxnSp>
        <p:nvCxnSpPr>
          <p:cNvPr id="235" name="Google Shape;235;p25"/>
          <p:cNvCxnSpPr/>
          <p:nvPr/>
        </p:nvCxnSpPr>
        <p:spPr>
          <a:xfrm>
            <a:off x="5519956" y="2994870"/>
            <a:ext cx="2891100" cy="285300"/>
          </a:xfrm>
          <a:prstGeom prst="bentConnector3">
            <a:avLst>
              <a:gd name="adj1" fmla="val 50000"/>
            </a:avLst>
          </a:prstGeom>
          <a:noFill/>
          <a:ln w="9525" cap="flat" cmpd="sng">
            <a:solidFill>
              <a:schemeClr val="dk1"/>
            </a:solidFill>
            <a:prstDash val="solid"/>
            <a:miter lim="800000"/>
            <a:headEnd type="none" w="sm" len="sm"/>
            <a:tailEnd type="none" w="sm" len="sm"/>
          </a:ln>
        </p:spPr>
      </p:cxnSp>
      <p:cxnSp>
        <p:nvCxnSpPr>
          <p:cNvPr id="236" name="Google Shape;236;p25"/>
          <p:cNvCxnSpPr/>
          <p:nvPr/>
        </p:nvCxnSpPr>
        <p:spPr>
          <a:xfrm>
            <a:off x="5907248" y="3280095"/>
            <a:ext cx="2503800" cy="285300"/>
          </a:xfrm>
          <a:prstGeom prst="bentConnector3">
            <a:avLst>
              <a:gd name="adj1" fmla="val 32243"/>
            </a:avLst>
          </a:prstGeom>
          <a:noFill/>
          <a:ln w="9525" cap="flat" cmpd="sng">
            <a:solidFill>
              <a:schemeClr val="dk1"/>
            </a:solidFill>
            <a:prstDash val="solid"/>
            <a:miter lim="800000"/>
            <a:headEnd type="none" w="sm" len="sm"/>
            <a:tailEnd type="none" w="sm" len="sm"/>
          </a:ln>
        </p:spPr>
      </p:cxnSp>
      <p:sp>
        <p:nvSpPr>
          <p:cNvPr id="237" name="Google Shape;237;p25"/>
          <p:cNvSpPr/>
          <p:nvPr/>
        </p:nvSpPr>
        <p:spPr>
          <a:xfrm>
            <a:off x="10767267" y="3937132"/>
            <a:ext cx="1337765" cy="293615"/>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NERC vocab</a:t>
            </a:r>
            <a:endParaRPr/>
          </a:p>
        </p:txBody>
      </p:sp>
      <p:sp>
        <p:nvSpPr>
          <p:cNvPr id="238" name="Google Shape;238;p25"/>
          <p:cNvSpPr/>
          <p:nvPr/>
        </p:nvSpPr>
        <p:spPr>
          <a:xfrm>
            <a:off x="10767267" y="4471637"/>
            <a:ext cx="1337765" cy="293615"/>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NERC vocab</a:t>
            </a:r>
            <a:endParaRPr/>
          </a:p>
        </p:txBody>
      </p:sp>
      <p:sp>
        <p:nvSpPr>
          <p:cNvPr id="239" name="Google Shape;239;p25"/>
          <p:cNvSpPr/>
          <p:nvPr/>
        </p:nvSpPr>
        <p:spPr>
          <a:xfrm>
            <a:off x="10767267" y="4982566"/>
            <a:ext cx="1337765" cy="293615"/>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dk1"/>
                </a:solidFill>
                <a:latin typeface="Calibri"/>
                <a:ea typeface="Calibri"/>
                <a:cs typeface="Calibri"/>
                <a:sym typeface="Calibri"/>
              </a:rPr>
              <a:t>NERC vocab</a:t>
            </a:r>
            <a:endParaRPr/>
          </a:p>
        </p:txBody>
      </p:sp>
      <p:cxnSp>
        <p:nvCxnSpPr>
          <p:cNvPr id="240" name="Google Shape;240;p25"/>
          <p:cNvCxnSpPr>
            <a:endCxn id="237" idx="1"/>
          </p:cNvCxnSpPr>
          <p:nvPr/>
        </p:nvCxnSpPr>
        <p:spPr>
          <a:xfrm>
            <a:off x="10563267" y="4083940"/>
            <a:ext cx="204000" cy="0"/>
          </a:xfrm>
          <a:prstGeom prst="straightConnector1">
            <a:avLst/>
          </a:prstGeom>
          <a:noFill/>
          <a:ln w="9525" cap="flat" cmpd="sng">
            <a:solidFill>
              <a:schemeClr val="dk1"/>
            </a:solidFill>
            <a:prstDash val="solid"/>
            <a:miter lim="800000"/>
            <a:headEnd type="none" w="sm" len="sm"/>
            <a:tailEnd type="none" w="sm" len="sm"/>
          </a:ln>
        </p:spPr>
      </p:cxnSp>
      <p:cxnSp>
        <p:nvCxnSpPr>
          <p:cNvPr id="241" name="Google Shape;241;p25"/>
          <p:cNvCxnSpPr/>
          <p:nvPr/>
        </p:nvCxnSpPr>
        <p:spPr>
          <a:xfrm>
            <a:off x="10563137" y="4618444"/>
            <a:ext cx="204130" cy="1"/>
          </a:xfrm>
          <a:prstGeom prst="straightConnector1">
            <a:avLst/>
          </a:prstGeom>
          <a:noFill/>
          <a:ln w="9525" cap="flat" cmpd="sng">
            <a:solidFill>
              <a:schemeClr val="dk1"/>
            </a:solidFill>
            <a:prstDash val="solid"/>
            <a:miter lim="800000"/>
            <a:headEnd type="none" w="sm" len="sm"/>
            <a:tailEnd type="none" w="sm" len="sm"/>
          </a:ln>
        </p:spPr>
      </p:cxnSp>
      <p:cxnSp>
        <p:nvCxnSpPr>
          <p:cNvPr id="242" name="Google Shape;242;p25"/>
          <p:cNvCxnSpPr/>
          <p:nvPr/>
        </p:nvCxnSpPr>
        <p:spPr>
          <a:xfrm>
            <a:off x="10563137" y="5129373"/>
            <a:ext cx="204130" cy="1"/>
          </a:xfrm>
          <a:prstGeom prst="straightConnector1">
            <a:avLst/>
          </a:prstGeom>
          <a:noFill/>
          <a:ln w="9525" cap="flat" cmpd="sng">
            <a:solidFill>
              <a:schemeClr val="dk1"/>
            </a:solidFill>
            <a:prstDash val="solid"/>
            <a:miter lim="800000"/>
            <a:headEnd type="none" w="sm" len="sm"/>
            <a:tailEnd type="none" w="sm" len="sm"/>
          </a:ln>
        </p:spPr>
      </p:cxnSp>
      <p:sp>
        <p:nvSpPr>
          <p:cNvPr id="243" name="Google Shape;243;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DwC terms </a:t>
            </a:r>
            <a:endParaRPr/>
          </a:p>
        </p:txBody>
      </p:sp>
      <p:pic>
        <p:nvPicPr>
          <p:cNvPr id="244" name="Google Shape;244;p25"/>
          <p:cNvPicPr preferRelativeResize="0"/>
          <p:nvPr/>
        </p:nvPicPr>
        <p:blipFill rotWithShape="1">
          <a:blip r:embed="rId3">
            <a:alphaModFix/>
          </a:blip>
          <a:srcRect/>
          <a:stretch/>
        </p:blipFill>
        <p:spPr>
          <a:xfrm>
            <a:off x="11489067" y="6428728"/>
            <a:ext cx="537600" cy="33707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cxnSp>
        <p:nvCxnSpPr>
          <p:cNvPr id="250" name="Google Shape;250;p26"/>
          <p:cNvCxnSpPr/>
          <p:nvPr/>
        </p:nvCxnSpPr>
        <p:spPr>
          <a:xfrm rot="-5400000" flipH="1">
            <a:off x="4701299" y="3604524"/>
            <a:ext cx="859200" cy="806100"/>
          </a:xfrm>
          <a:prstGeom prst="bentConnector2">
            <a:avLst/>
          </a:prstGeom>
          <a:noFill/>
          <a:ln w="12700" cap="flat" cmpd="sng">
            <a:solidFill>
              <a:srgbClr val="FFFFFF"/>
            </a:solidFill>
            <a:prstDash val="solid"/>
            <a:miter lim="800000"/>
            <a:headEnd type="none" w="sm" len="sm"/>
            <a:tailEnd type="stealth" w="med" len="med"/>
          </a:ln>
        </p:spPr>
      </p:cxnSp>
      <p:cxnSp>
        <p:nvCxnSpPr>
          <p:cNvPr id="251" name="Google Shape;251;p26"/>
          <p:cNvCxnSpPr/>
          <p:nvPr/>
        </p:nvCxnSpPr>
        <p:spPr>
          <a:xfrm rot="-5400000" flipH="1">
            <a:off x="3247783" y="2664654"/>
            <a:ext cx="709500" cy="522600"/>
          </a:xfrm>
          <a:prstGeom prst="bentConnector2">
            <a:avLst/>
          </a:prstGeom>
          <a:noFill/>
          <a:ln w="12700" cap="flat" cmpd="sng">
            <a:solidFill>
              <a:srgbClr val="FFFFFF"/>
            </a:solidFill>
            <a:prstDash val="solid"/>
            <a:miter lim="800000"/>
            <a:headEnd type="none" w="sm" len="sm"/>
            <a:tailEnd type="stealth" w="med" len="med"/>
          </a:ln>
        </p:spPr>
      </p:cxnSp>
      <p:sp>
        <p:nvSpPr>
          <p:cNvPr id="252" name="Google Shape;252;p26"/>
          <p:cNvSpPr txBox="1">
            <a:spLocks noGrp="1"/>
          </p:cNvSpPr>
          <p:nvPr>
            <p:ph type="title"/>
          </p:nvPr>
        </p:nvSpPr>
        <p:spPr>
          <a:xfrm>
            <a:off x="315814" y="233306"/>
            <a:ext cx="8892480" cy="936104"/>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000"/>
              <a:buFont typeface="Calibri"/>
              <a:buNone/>
            </a:pPr>
            <a:r>
              <a:rPr lang="en-US" sz="4000" b="1"/>
              <a:t>Event Core – OBIS-ENV-Data schema</a:t>
            </a:r>
            <a:endParaRPr/>
          </a:p>
        </p:txBody>
      </p:sp>
      <p:sp>
        <p:nvSpPr>
          <p:cNvPr id="253" name="Google Shape;253;p26"/>
          <p:cNvSpPr/>
          <p:nvPr/>
        </p:nvSpPr>
        <p:spPr>
          <a:xfrm>
            <a:off x="2637540" y="1484785"/>
            <a:ext cx="1298221" cy="1154768"/>
          </a:xfrm>
          <a:prstGeom prst="ellipse">
            <a:avLst/>
          </a:prstGeom>
          <a:solidFill>
            <a:schemeClr val="accent1"/>
          </a:solid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Event 1</a:t>
            </a:r>
            <a:endParaRPr/>
          </a:p>
        </p:txBody>
      </p:sp>
      <p:cxnSp>
        <p:nvCxnSpPr>
          <p:cNvPr id="254" name="Google Shape;254;p26"/>
          <p:cNvCxnSpPr>
            <a:stCxn id="255" idx="7"/>
            <a:endCxn id="256" idx="1"/>
          </p:cNvCxnSpPr>
          <p:nvPr/>
        </p:nvCxnSpPr>
        <p:spPr>
          <a:xfrm rot="10800000" flipH="1">
            <a:off x="4992460" y="2352429"/>
            <a:ext cx="1389900" cy="564600"/>
          </a:xfrm>
          <a:prstGeom prst="straightConnector1">
            <a:avLst/>
          </a:prstGeom>
          <a:noFill/>
          <a:ln w="12700" cap="flat" cmpd="sng">
            <a:solidFill>
              <a:srgbClr val="FFFFFF"/>
            </a:solidFill>
            <a:prstDash val="solid"/>
            <a:miter lim="800000"/>
            <a:headEnd type="none" w="sm" len="sm"/>
            <a:tailEnd type="none" w="sm" len="sm"/>
          </a:ln>
        </p:spPr>
      </p:cxnSp>
      <p:sp>
        <p:nvSpPr>
          <p:cNvPr id="256" name="Google Shape;256;p26"/>
          <p:cNvSpPr/>
          <p:nvPr/>
        </p:nvSpPr>
        <p:spPr>
          <a:xfrm>
            <a:off x="6382290" y="2111139"/>
            <a:ext cx="1298222" cy="482599"/>
          </a:xfrm>
          <a:prstGeom prst="roundRect">
            <a:avLst>
              <a:gd name="adj" fmla="val 16667"/>
            </a:avLst>
          </a:prstGeom>
          <a:solidFill>
            <a:schemeClr val="accent4"/>
          </a:solidFill>
          <a:ln w="12700" cap="flat" cmpd="sng">
            <a:solidFill>
              <a:srgbClr val="BA8C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eMoF A1</a:t>
            </a:r>
            <a:endParaRPr/>
          </a:p>
        </p:txBody>
      </p:sp>
      <p:cxnSp>
        <p:nvCxnSpPr>
          <p:cNvPr id="257" name="Google Shape;257;p26"/>
          <p:cNvCxnSpPr>
            <a:stCxn id="258" idx="1"/>
            <a:endCxn id="259" idx="1"/>
          </p:cNvCxnSpPr>
          <p:nvPr/>
        </p:nvCxnSpPr>
        <p:spPr>
          <a:xfrm rot="10800000" flipH="1">
            <a:off x="8934133" y="4437226"/>
            <a:ext cx="548400" cy="1045500"/>
          </a:xfrm>
          <a:prstGeom prst="straightConnector1">
            <a:avLst/>
          </a:prstGeom>
          <a:noFill/>
          <a:ln w="12700" cap="flat" cmpd="sng">
            <a:solidFill>
              <a:srgbClr val="FFFFFF"/>
            </a:solidFill>
            <a:prstDash val="dash"/>
            <a:miter lim="800000"/>
            <a:headEnd type="none" w="sm" len="sm"/>
            <a:tailEnd type="none" w="sm" len="sm"/>
          </a:ln>
        </p:spPr>
      </p:cxnSp>
      <p:sp>
        <p:nvSpPr>
          <p:cNvPr id="259" name="Google Shape;259;p26"/>
          <p:cNvSpPr/>
          <p:nvPr/>
        </p:nvSpPr>
        <p:spPr>
          <a:xfrm>
            <a:off x="9482454" y="4219554"/>
            <a:ext cx="1298222" cy="435115"/>
          </a:xfrm>
          <a:prstGeom prst="roundRect">
            <a:avLst>
              <a:gd name="adj" fmla="val 16667"/>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eMoF B1</a:t>
            </a:r>
            <a:endParaRPr/>
          </a:p>
        </p:txBody>
      </p:sp>
      <p:sp>
        <p:nvSpPr>
          <p:cNvPr id="260" name="Google Shape;260;p26"/>
          <p:cNvSpPr/>
          <p:nvPr/>
        </p:nvSpPr>
        <p:spPr>
          <a:xfrm>
            <a:off x="5807969" y="5640309"/>
            <a:ext cx="1098639" cy="914400"/>
          </a:xfrm>
          <a:prstGeom prst="heptagon">
            <a:avLst>
              <a:gd name="hf" fmla="val 102572"/>
              <a:gd name="vf" fmla="val 105210"/>
            </a:avLst>
          </a:prstGeom>
          <a:gradFill>
            <a:gsLst>
              <a:gs pos="0">
                <a:srgbClr val="F08B54"/>
              </a:gs>
              <a:gs pos="50000">
                <a:srgbClr val="F67A26"/>
              </a:gs>
              <a:gs pos="100000">
                <a:srgbClr val="E36A18"/>
              </a:gs>
            </a:gsLst>
            <a:lin ang="5400000" scaled="0"/>
          </a:gra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Occ 2</a:t>
            </a:r>
            <a:endParaRPr/>
          </a:p>
        </p:txBody>
      </p:sp>
      <p:sp>
        <p:nvSpPr>
          <p:cNvPr id="261" name="Google Shape;261;p26"/>
          <p:cNvSpPr/>
          <p:nvPr/>
        </p:nvSpPr>
        <p:spPr>
          <a:xfrm>
            <a:off x="4223793" y="5559281"/>
            <a:ext cx="1020503" cy="914400"/>
          </a:xfrm>
          <a:prstGeom prst="heptagon">
            <a:avLst>
              <a:gd name="hf" fmla="val 102572"/>
              <a:gd name="vf" fmla="val 105210"/>
            </a:avLst>
          </a:prstGeom>
          <a:gradFill>
            <a:gsLst>
              <a:gs pos="0">
                <a:srgbClr val="F08B54"/>
              </a:gs>
              <a:gs pos="50000">
                <a:srgbClr val="F67A26"/>
              </a:gs>
              <a:gs pos="100000">
                <a:srgbClr val="E36A18"/>
              </a:gs>
            </a:gsLst>
            <a:lin ang="5400000" scaled="0"/>
          </a:gra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Occ 3</a:t>
            </a:r>
            <a:endParaRPr/>
          </a:p>
        </p:txBody>
      </p:sp>
      <p:cxnSp>
        <p:nvCxnSpPr>
          <p:cNvPr id="262" name="Google Shape;262;p26"/>
          <p:cNvCxnSpPr>
            <a:endCxn id="261" idx="0"/>
          </p:cNvCxnSpPr>
          <p:nvPr/>
        </p:nvCxnSpPr>
        <p:spPr>
          <a:xfrm flipH="1">
            <a:off x="5143235" y="4778290"/>
            <a:ext cx="570900" cy="962100"/>
          </a:xfrm>
          <a:prstGeom prst="straightConnector1">
            <a:avLst/>
          </a:prstGeom>
          <a:noFill/>
          <a:ln w="12700" cap="flat" cmpd="sng">
            <a:solidFill>
              <a:srgbClr val="FFFFFF"/>
            </a:solidFill>
            <a:prstDash val="solid"/>
            <a:miter lim="800000"/>
            <a:headEnd type="none" w="sm" len="sm"/>
            <a:tailEnd type="none" w="sm" len="sm"/>
          </a:ln>
        </p:spPr>
      </p:cxnSp>
      <p:cxnSp>
        <p:nvCxnSpPr>
          <p:cNvPr id="263" name="Google Shape;263;p26"/>
          <p:cNvCxnSpPr>
            <a:endCxn id="260" idx="6"/>
          </p:cNvCxnSpPr>
          <p:nvPr/>
        </p:nvCxnSpPr>
        <p:spPr>
          <a:xfrm>
            <a:off x="6191989" y="4937409"/>
            <a:ext cx="165300" cy="702900"/>
          </a:xfrm>
          <a:prstGeom prst="straightConnector1">
            <a:avLst/>
          </a:prstGeom>
          <a:noFill/>
          <a:ln w="12700" cap="flat" cmpd="sng">
            <a:solidFill>
              <a:srgbClr val="FFFFFF"/>
            </a:solidFill>
            <a:prstDash val="solid"/>
            <a:miter lim="800000"/>
            <a:headEnd type="none" w="sm" len="sm"/>
            <a:tailEnd type="none" w="sm" len="sm"/>
          </a:ln>
        </p:spPr>
      </p:cxnSp>
      <p:cxnSp>
        <p:nvCxnSpPr>
          <p:cNvPr id="264" name="Google Shape;264;p26"/>
          <p:cNvCxnSpPr/>
          <p:nvPr/>
        </p:nvCxnSpPr>
        <p:spPr>
          <a:xfrm>
            <a:off x="6868102" y="4640190"/>
            <a:ext cx="641063" cy="368228"/>
          </a:xfrm>
          <a:prstGeom prst="straightConnector1">
            <a:avLst/>
          </a:prstGeom>
          <a:noFill/>
          <a:ln w="12700" cap="flat" cmpd="sng">
            <a:solidFill>
              <a:srgbClr val="FFFFFF"/>
            </a:solidFill>
            <a:prstDash val="solid"/>
            <a:miter lim="800000"/>
            <a:headEnd type="none" w="sm" len="sm"/>
            <a:tailEnd type="none" w="sm" len="sm"/>
          </a:ln>
        </p:spPr>
      </p:cxnSp>
      <p:cxnSp>
        <p:nvCxnSpPr>
          <p:cNvPr id="265" name="Google Shape;265;p26"/>
          <p:cNvCxnSpPr>
            <a:stCxn id="260" idx="1"/>
            <a:endCxn id="266" idx="1"/>
          </p:cNvCxnSpPr>
          <p:nvPr/>
        </p:nvCxnSpPr>
        <p:spPr>
          <a:xfrm>
            <a:off x="6906611" y="6228366"/>
            <a:ext cx="792300" cy="38400"/>
          </a:xfrm>
          <a:prstGeom prst="straightConnector1">
            <a:avLst/>
          </a:prstGeom>
          <a:noFill/>
          <a:ln w="12700" cap="flat" cmpd="sng">
            <a:solidFill>
              <a:srgbClr val="FFFFFF"/>
            </a:solidFill>
            <a:prstDash val="dash"/>
            <a:miter lim="800000"/>
            <a:headEnd type="none" w="sm" len="sm"/>
            <a:tailEnd type="none" w="sm" len="sm"/>
          </a:ln>
        </p:spPr>
      </p:cxnSp>
      <p:sp>
        <p:nvSpPr>
          <p:cNvPr id="266" name="Google Shape;266;p26"/>
          <p:cNvSpPr/>
          <p:nvPr/>
        </p:nvSpPr>
        <p:spPr>
          <a:xfrm>
            <a:off x="7698803" y="6086739"/>
            <a:ext cx="1298222" cy="359833"/>
          </a:xfrm>
          <a:prstGeom prst="roundRect">
            <a:avLst>
              <a:gd name="adj" fmla="val 16667"/>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eMoF B2</a:t>
            </a:r>
            <a:endParaRPr/>
          </a:p>
        </p:txBody>
      </p:sp>
      <p:cxnSp>
        <p:nvCxnSpPr>
          <p:cNvPr id="267" name="Google Shape;267;p26"/>
          <p:cNvCxnSpPr>
            <a:stCxn id="261" idx="5"/>
            <a:endCxn id="268" idx="3"/>
          </p:cNvCxnSpPr>
          <p:nvPr/>
        </p:nvCxnSpPr>
        <p:spPr>
          <a:xfrm rot="10800000">
            <a:off x="3793854" y="5487790"/>
            <a:ext cx="531000" cy="252600"/>
          </a:xfrm>
          <a:prstGeom prst="straightConnector1">
            <a:avLst/>
          </a:prstGeom>
          <a:noFill/>
          <a:ln w="12700" cap="flat" cmpd="sng">
            <a:solidFill>
              <a:srgbClr val="FFFFFF"/>
            </a:solidFill>
            <a:prstDash val="dash"/>
            <a:miter lim="800000"/>
            <a:headEnd type="none" w="sm" len="sm"/>
            <a:tailEnd type="none" w="sm" len="sm"/>
          </a:ln>
        </p:spPr>
      </p:cxnSp>
      <p:sp>
        <p:nvSpPr>
          <p:cNvPr id="268" name="Google Shape;268;p26"/>
          <p:cNvSpPr/>
          <p:nvPr/>
        </p:nvSpPr>
        <p:spPr>
          <a:xfrm>
            <a:off x="2495600" y="5296938"/>
            <a:ext cx="1298222" cy="381890"/>
          </a:xfrm>
          <a:prstGeom prst="roundRect">
            <a:avLst>
              <a:gd name="adj" fmla="val 16667"/>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eMoF B3</a:t>
            </a:r>
            <a:endParaRPr/>
          </a:p>
        </p:txBody>
      </p:sp>
      <p:cxnSp>
        <p:nvCxnSpPr>
          <p:cNvPr id="269" name="Google Shape;269;p26"/>
          <p:cNvCxnSpPr>
            <a:endCxn id="270" idx="1"/>
          </p:cNvCxnSpPr>
          <p:nvPr/>
        </p:nvCxnSpPr>
        <p:spPr>
          <a:xfrm rot="10800000" flipH="1">
            <a:off x="6670132" y="3161902"/>
            <a:ext cx="1514100" cy="848700"/>
          </a:xfrm>
          <a:prstGeom prst="straightConnector1">
            <a:avLst/>
          </a:prstGeom>
          <a:noFill/>
          <a:ln w="12700" cap="flat" cmpd="sng">
            <a:solidFill>
              <a:srgbClr val="FFFFFF"/>
            </a:solidFill>
            <a:prstDash val="solid"/>
            <a:miter lim="800000"/>
            <a:headEnd type="none" w="sm" len="sm"/>
            <a:tailEnd type="none" w="sm" len="sm"/>
          </a:ln>
        </p:spPr>
      </p:cxnSp>
      <p:sp>
        <p:nvSpPr>
          <p:cNvPr id="270" name="Google Shape;270;p26"/>
          <p:cNvSpPr/>
          <p:nvPr/>
        </p:nvSpPr>
        <p:spPr>
          <a:xfrm>
            <a:off x="8184232" y="2915645"/>
            <a:ext cx="1298222" cy="492514"/>
          </a:xfrm>
          <a:prstGeom prst="roundRect">
            <a:avLst>
              <a:gd name="adj" fmla="val 16667"/>
            </a:avLst>
          </a:prstGeom>
          <a:solidFill>
            <a:schemeClr val="accent4"/>
          </a:solidFill>
          <a:ln w="12700" cap="flat" cmpd="sng">
            <a:solidFill>
              <a:srgbClr val="BA8C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eMoF A2</a:t>
            </a:r>
            <a:endParaRPr/>
          </a:p>
        </p:txBody>
      </p:sp>
      <p:sp>
        <p:nvSpPr>
          <p:cNvPr id="258" name="Google Shape;258;p26"/>
          <p:cNvSpPr/>
          <p:nvPr/>
        </p:nvSpPr>
        <p:spPr>
          <a:xfrm>
            <a:off x="7888923" y="4894669"/>
            <a:ext cx="1045208" cy="914400"/>
          </a:xfrm>
          <a:prstGeom prst="heptagon">
            <a:avLst>
              <a:gd name="hf" fmla="val 102572"/>
              <a:gd name="vf" fmla="val 105210"/>
            </a:avLst>
          </a:prstGeom>
          <a:gradFill>
            <a:gsLst>
              <a:gs pos="0">
                <a:srgbClr val="F08B54"/>
              </a:gs>
              <a:gs pos="50000">
                <a:srgbClr val="F67A26"/>
              </a:gs>
              <a:gs pos="100000">
                <a:srgbClr val="E36A18"/>
              </a:gs>
            </a:gsLst>
            <a:lin ang="5400000" scaled="0"/>
          </a:gra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Occ 1</a:t>
            </a:r>
            <a:endParaRPr/>
          </a:p>
        </p:txBody>
      </p:sp>
      <p:sp>
        <p:nvSpPr>
          <p:cNvPr id="255" name="Google Shape;255;p26"/>
          <p:cNvSpPr/>
          <p:nvPr/>
        </p:nvSpPr>
        <p:spPr>
          <a:xfrm>
            <a:off x="3884359" y="2747917"/>
            <a:ext cx="1298221" cy="1154768"/>
          </a:xfrm>
          <a:prstGeom prst="ellipse">
            <a:avLst/>
          </a:prstGeom>
          <a:solidFill>
            <a:schemeClr val="accent1"/>
          </a:solid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Event 1.1</a:t>
            </a:r>
            <a:endParaRPr/>
          </a:p>
        </p:txBody>
      </p:sp>
      <p:sp>
        <p:nvSpPr>
          <p:cNvPr id="271" name="Google Shape;271;p26"/>
          <p:cNvSpPr/>
          <p:nvPr/>
        </p:nvSpPr>
        <p:spPr>
          <a:xfrm>
            <a:off x="5569881" y="3796155"/>
            <a:ext cx="1298221" cy="1154768"/>
          </a:xfrm>
          <a:prstGeom prst="ellipse">
            <a:avLst/>
          </a:prstGeom>
          <a:solidFill>
            <a:schemeClr val="accent1"/>
          </a:solidFill>
          <a:ln w="1905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000">
                <a:solidFill>
                  <a:schemeClr val="lt1"/>
                </a:solidFill>
                <a:latin typeface="Calibri"/>
                <a:ea typeface="Calibri"/>
                <a:cs typeface="Calibri"/>
                <a:sym typeface="Calibri"/>
              </a:rPr>
              <a:t>Event 1.1.1</a:t>
            </a:r>
            <a:endParaRPr/>
          </a:p>
        </p:txBody>
      </p:sp>
      <p:cxnSp>
        <p:nvCxnSpPr>
          <p:cNvPr id="272" name="Google Shape;272;p26"/>
          <p:cNvCxnSpPr>
            <a:endCxn id="255" idx="4"/>
          </p:cNvCxnSpPr>
          <p:nvPr/>
        </p:nvCxnSpPr>
        <p:spPr>
          <a:xfrm rot="10800000">
            <a:off x="4533469" y="3902685"/>
            <a:ext cx="1274400" cy="464400"/>
          </a:xfrm>
          <a:prstGeom prst="bentConnector2">
            <a:avLst/>
          </a:prstGeom>
          <a:noFill/>
          <a:ln w="31750" cap="flat" cmpd="sng">
            <a:solidFill>
              <a:schemeClr val="accent1"/>
            </a:solidFill>
            <a:prstDash val="solid"/>
            <a:miter lim="800000"/>
            <a:headEnd type="none" w="sm" len="sm"/>
            <a:tailEnd type="triangle" w="lg" len="lg"/>
          </a:ln>
        </p:spPr>
      </p:cxnSp>
      <p:cxnSp>
        <p:nvCxnSpPr>
          <p:cNvPr id="273" name="Google Shape;273;p26"/>
          <p:cNvCxnSpPr/>
          <p:nvPr/>
        </p:nvCxnSpPr>
        <p:spPr>
          <a:xfrm rot="10800000">
            <a:off x="6677982" y="4803739"/>
            <a:ext cx="1314449" cy="293967"/>
          </a:xfrm>
          <a:prstGeom prst="straightConnector1">
            <a:avLst/>
          </a:prstGeom>
          <a:noFill/>
          <a:ln w="31750" cap="flat" cmpd="sng">
            <a:solidFill>
              <a:schemeClr val="accent1"/>
            </a:solidFill>
            <a:prstDash val="solid"/>
            <a:miter lim="800000"/>
            <a:headEnd type="none" w="sm" len="sm"/>
            <a:tailEnd type="triangle" w="lg" len="lg"/>
          </a:ln>
        </p:spPr>
      </p:cxnSp>
      <p:cxnSp>
        <p:nvCxnSpPr>
          <p:cNvPr id="274" name="Google Shape;274;p26"/>
          <p:cNvCxnSpPr>
            <a:endCxn id="271" idx="4"/>
          </p:cNvCxnSpPr>
          <p:nvPr/>
        </p:nvCxnSpPr>
        <p:spPr>
          <a:xfrm rot="10800000">
            <a:off x="6218991" y="4950923"/>
            <a:ext cx="138300" cy="711300"/>
          </a:xfrm>
          <a:prstGeom prst="straightConnector1">
            <a:avLst/>
          </a:prstGeom>
          <a:noFill/>
          <a:ln w="31750" cap="flat" cmpd="sng">
            <a:solidFill>
              <a:schemeClr val="accent1"/>
            </a:solidFill>
            <a:prstDash val="solid"/>
            <a:miter lim="800000"/>
            <a:headEnd type="none" w="sm" len="sm"/>
            <a:tailEnd type="triangle" w="lg" len="lg"/>
          </a:ln>
        </p:spPr>
      </p:cxnSp>
      <p:cxnSp>
        <p:nvCxnSpPr>
          <p:cNvPr id="275" name="Google Shape;275;p26"/>
          <p:cNvCxnSpPr/>
          <p:nvPr/>
        </p:nvCxnSpPr>
        <p:spPr>
          <a:xfrm rot="10800000" flipH="1">
            <a:off x="5143235" y="4803739"/>
            <a:ext cx="616766" cy="958579"/>
          </a:xfrm>
          <a:prstGeom prst="straightConnector1">
            <a:avLst/>
          </a:prstGeom>
          <a:noFill/>
          <a:ln w="31750" cap="flat" cmpd="sng">
            <a:solidFill>
              <a:schemeClr val="accent1"/>
            </a:solidFill>
            <a:prstDash val="solid"/>
            <a:miter lim="800000"/>
            <a:headEnd type="none" w="sm" len="sm"/>
            <a:tailEnd type="triangle" w="lg" len="lg"/>
          </a:ln>
        </p:spPr>
      </p:cxnSp>
      <p:cxnSp>
        <p:nvCxnSpPr>
          <p:cNvPr id="276" name="Google Shape;276;p26"/>
          <p:cNvCxnSpPr/>
          <p:nvPr/>
        </p:nvCxnSpPr>
        <p:spPr>
          <a:xfrm rot="10800000" flipH="1">
            <a:off x="3793822" y="4803739"/>
            <a:ext cx="1966179" cy="706072"/>
          </a:xfrm>
          <a:prstGeom prst="straightConnector1">
            <a:avLst/>
          </a:prstGeom>
          <a:noFill/>
          <a:ln w="31750" cap="flat" cmpd="sng">
            <a:solidFill>
              <a:schemeClr val="accent1"/>
            </a:solidFill>
            <a:prstDash val="solid"/>
            <a:miter lim="800000"/>
            <a:headEnd type="none" w="sm" len="sm"/>
            <a:tailEnd type="triangle" w="lg" len="lg"/>
          </a:ln>
        </p:spPr>
      </p:cxnSp>
      <p:cxnSp>
        <p:nvCxnSpPr>
          <p:cNvPr id="277" name="Google Shape;277;p26"/>
          <p:cNvCxnSpPr>
            <a:endCxn id="271" idx="4"/>
          </p:cNvCxnSpPr>
          <p:nvPr/>
        </p:nvCxnSpPr>
        <p:spPr>
          <a:xfrm rot="10800000">
            <a:off x="6218991" y="4950923"/>
            <a:ext cx="1479900" cy="1337700"/>
          </a:xfrm>
          <a:prstGeom prst="straightConnector1">
            <a:avLst/>
          </a:prstGeom>
          <a:noFill/>
          <a:ln w="31750" cap="flat" cmpd="sng">
            <a:solidFill>
              <a:schemeClr val="accent1"/>
            </a:solidFill>
            <a:prstDash val="solid"/>
            <a:miter lim="800000"/>
            <a:headEnd type="none" w="sm" len="sm"/>
            <a:tailEnd type="triangle" w="lg" len="lg"/>
          </a:ln>
        </p:spPr>
      </p:cxnSp>
      <p:cxnSp>
        <p:nvCxnSpPr>
          <p:cNvPr id="278" name="Google Shape;278;p26"/>
          <p:cNvCxnSpPr/>
          <p:nvPr/>
        </p:nvCxnSpPr>
        <p:spPr>
          <a:xfrm flipH="1">
            <a:off x="6677982" y="4483281"/>
            <a:ext cx="2804472" cy="344699"/>
          </a:xfrm>
          <a:prstGeom prst="straightConnector1">
            <a:avLst/>
          </a:prstGeom>
          <a:noFill/>
          <a:ln w="31750" cap="flat" cmpd="sng">
            <a:solidFill>
              <a:schemeClr val="accent1"/>
            </a:solidFill>
            <a:prstDash val="solid"/>
            <a:miter lim="800000"/>
            <a:headEnd type="none" w="sm" len="sm"/>
            <a:tailEnd type="triangle" w="lg" len="lg"/>
          </a:ln>
        </p:spPr>
      </p:cxnSp>
      <p:cxnSp>
        <p:nvCxnSpPr>
          <p:cNvPr id="279" name="Google Shape;279;p26"/>
          <p:cNvCxnSpPr/>
          <p:nvPr/>
        </p:nvCxnSpPr>
        <p:spPr>
          <a:xfrm>
            <a:off x="3793822" y="5509811"/>
            <a:ext cx="531032" cy="252507"/>
          </a:xfrm>
          <a:prstGeom prst="straightConnector1">
            <a:avLst/>
          </a:prstGeom>
          <a:noFill/>
          <a:ln w="31750" cap="flat" cmpd="sng">
            <a:solidFill>
              <a:schemeClr val="accent2"/>
            </a:solidFill>
            <a:prstDash val="solid"/>
            <a:miter lim="800000"/>
            <a:headEnd type="none" w="sm" len="sm"/>
            <a:tailEnd type="triangle" w="lg" len="lg"/>
          </a:ln>
        </p:spPr>
      </p:cxnSp>
      <p:cxnSp>
        <p:nvCxnSpPr>
          <p:cNvPr id="280" name="Google Shape;280;p26"/>
          <p:cNvCxnSpPr>
            <a:endCxn id="260" idx="1"/>
          </p:cNvCxnSpPr>
          <p:nvPr/>
        </p:nvCxnSpPr>
        <p:spPr>
          <a:xfrm rot="10800000">
            <a:off x="6906611" y="6228366"/>
            <a:ext cx="792300" cy="60300"/>
          </a:xfrm>
          <a:prstGeom prst="straightConnector1">
            <a:avLst/>
          </a:prstGeom>
          <a:noFill/>
          <a:ln w="31750" cap="flat" cmpd="sng">
            <a:solidFill>
              <a:schemeClr val="accent2"/>
            </a:solidFill>
            <a:prstDash val="solid"/>
            <a:miter lim="800000"/>
            <a:headEnd type="none" w="sm" len="sm"/>
            <a:tailEnd type="triangle" w="lg" len="lg"/>
          </a:ln>
        </p:spPr>
      </p:cxnSp>
      <p:cxnSp>
        <p:nvCxnSpPr>
          <p:cNvPr id="281" name="Google Shape;281;p26"/>
          <p:cNvCxnSpPr/>
          <p:nvPr/>
        </p:nvCxnSpPr>
        <p:spPr>
          <a:xfrm flipH="1">
            <a:off x="8830623" y="4459040"/>
            <a:ext cx="651831" cy="638666"/>
          </a:xfrm>
          <a:prstGeom prst="straightConnector1">
            <a:avLst/>
          </a:prstGeom>
          <a:noFill/>
          <a:ln w="31750" cap="flat" cmpd="sng">
            <a:solidFill>
              <a:schemeClr val="accent2"/>
            </a:solidFill>
            <a:prstDash val="solid"/>
            <a:miter lim="800000"/>
            <a:headEnd type="none" w="sm" len="sm"/>
            <a:tailEnd type="triangle" w="lg" len="lg"/>
          </a:ln>
        </p:spPr>
      </p:cxnSp>
      <p:cxnSp>
        <p:nvCxnSpPr>
          <p:cNvPr id="282" name="Google Shape;282;p26"/>
          <p:cNvCxnSpPr/>
          <p:nvPr/>
        </p:nvCxnSpPr>
        <p:spPr>
          <a:xfrm flipH="1">
            <a:off x="6677982" y="3186143"/>
            <a:ext cx="1506250" cy="803365"/>
          </a:xfrm>
          <a:prstGeom prst="straightConnector1">
            <a:avLst/>
          </a:prstGeom>
          <a:noFill/>
          <a:ln w="31750" cap="flat" cmpd="sng">
            <a:solidFill>
              <a:schemeClr val="accent1"/>
            </a:solidFill>
            <a:prstDash val="solid"/>
            <a:miter lim="800000"/>
            <a:headEnd type="none" w="sm" len="sm"/>
            <a:tailEnd type="triangle" w="lg" len="lg"/>
          </a:ln>
        </p:spPr>
      </p:cxnSp>
      <p:cxnSp>
        <p:nvCxnSpPr>
          <p:cNvPr id="283" name="Google Shape;283;p26"/>
          <p:cNvCxnSpPr/>
          <p:nvPr/>
        </p:nvCxnSpPr>
        <p:spPr>
          <a:xfrm flipH="1">
            <a:off x="4992460" y="2376680"/>
            <a:ext cx="1389830" cy="564590"/>
          </a:xfrm>
          <a:prstGeom prst="straightConnector1">
            <a:avLst/>
          </a:prstGeom>
          <a:noFill/>
          <a:ln w="38100" cap="flat" cmpd="sng">
            <a:solidFill>
              <a:schemeClr val="accent1"/>
            </a:solidFill>
            <a:prstDash val="solid"/>
            <a:miter lim="800000"/>
            <a:headEnd type="none" w="sm" len="sm"/>
            <a:tailEnd type="triangle" w="lg" len="lg"/>
          </a:ln>
        </p:spPr>
      </p:cxnSp>
      <p:cxnSp>
        <p:nvCxnSpPr>
          <p:cNvPr id="284" name="Google Shape;284;p26"/>
          <p:cNvCxnSpPr>
            <a:stCxn id="255" idx="2"/>
            <a:endCxn id="253" idx="4"/>
          </p:cNvCxnSpPr>
          <p:nvPr/>
        </p:nvCxnSpPr>
        <p:spPr>
          <a:xfrm rot="10800000">
            <a:off x="3286759" y="2639501"/>
            <a:ext cx="597600" cy="685800"/>
          </a:xfrm>
          <a:prstGeom prst="bentConnector2">
            <a:avLst/>
          </a:prstGeom>
          <a:noFill/>
          <a:ln w="31750" cap="flat" cmpd="sng">
            <a:solidFill>
              <a:schemeClr val="accent1"/>
            </a:solidFill>
            <a:prstDash val="solid"/>
            <a:miter lim="800000"/>
            <a:headEnd type="none" w="sm" len="sm"/>
            <a:tailEnd type="triangle" w="lg" len="lg"/>
          </a:ln>
        </p:spPr>
      </p:cxnSp>
      <p:sp>
        <p:nvSpPr>
          <p:cNvPr id="285" name="Google Shape;285;p26"/>
          <p:cNvSpPr/>
          <p:nvPr/>
        </p:nvSpPr>
        <p:spPr>
          <a:xfrm>
            <a:off x="11124845" y="4305370"/>
            <a:ext cx="847282" cy="263482"/>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a:solidFill>
                  <a:srgbClr val="000000"/>
                </a:solidFill>
                <a:latin typeface="Calibri"/>
                <a:ea typeface="Calibri"/>
                <a:cs typeface="Calibri"/>
                <a:sym typeface="Calibri"/>
              </a:rPr>
              <a:t>vocab</a:t>
            </a:r>
            <a:endParaRPr sz="1600">
              <a:solidFill>
                <a:schemeClr val="lt1"/>
              </a:solidFill>
              <a:latin typeface="Calibri"/>
              <a:ea typeface="Calibri"/>
              <a:cs typeface="Calibri"/>
              <a:sym typeface="Calibri"/>
            </a:endParaRPr>
          </a:p>
        </p:txBody>
      </p:sp>
      <p:cxnSp>
        <p:nvCxnSpPr>
          <p:cNvPr id="286" name="Google Shape;286;p26"/>
          <p:cNvCxnSpPr>
            <a:stCxn id="259" idx="3"/>
            <a:endCxn id="285" idx="1"/>
          </p:cNvCxnSpPr>
          <p:nvPr/>
        </p:nvCxnSpPr>
        <p:spPr>
          <a:xfrm>
            <a:off x="10780676" y="4437111"/>
            <a:ext cx="344100" cy="0"/>
          </a:xfrm>
          <a:prstGeom prst="straightConnector1">
            <a:avLst/>
          </a:prstGeom>
          <a:noFill/>
          <a:ln w="9525" cap="flat" cmpd="sng">
            <a:solidFill>
              <a:schemeClr val="dk1"/>
            </a:solidFill>
            <a:prstDash val="solid"/>
            <a:miter lim="800000"/>
            <a:headEnd type="none" w="sm" len="sm"/>
            <a:tailEnd type="triangle" w="med" len="med"/>
          </a:ln>
        </p:spPr>
      </p:cxnSp>
      <p:sp>
        <p:nvSpPr>
          <p:cNvPr id="287" name="Google Shape;287;p26"/>
          <p:cNvSpPr/>
          <p:nvPr/>
        </p:nvSpPr>
        <p:spPr>
          <a:xfrm>
            <a:off x="9846724" y="3030161"/>
            <a:ext cx="847282" cy="263482"/>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a:solidFill>
                  <a:srgbClr val="000000"/>
                </a:solidFill>
                <a:latin typeface="Calibri"/>
                <a:ea typeface="Calibri"/>
                <a:cs typeface="Calibri"/>
                <a:sym typeface="Calibri"/>
              </a:rPr>
              <a:t>vocab</a:t>
            </a:r>
            <a:endParaRPr sz="1600">
              <a:solidFill>
                <a:schemeClr val="lt1"/>
              </a:solidFill>
              <a:latin typeface="Calibri"/>
              <a:ea typeface="Calibri"/>
              <a:cs typeface="Calibri"/>
              <a:sym typeface="Calibri"/>
            </a:endParaRPr>
          </a:p>
        </p:txBody>
      </p:sp>
      <p:cxnSp>
        <p:nvCxnSpPr>
          <p:cNvPr id="288" name="Google Shape;288;p26"/>
          <p:cNvCxnSpPr/>
          <p:nvPr/>
        </p:nvCxnSpPr>
        <p:spPr>
          <a:xfrm rot="10800000" flipH="1">
            <a:off x="9502555" y="3161902"/>
            <a:ext cx="344169" cy="1"/>
          </a:xfrm>
          <a:prstGeom prst="straightConnector1">
            <a:avLst/>
          </a:prstGeom>
          <a:noFill/>
          <a:ln w="9525" cap="flat" cmpd="sng">
            <a:solidFill>
              <a:schemeClr val="dk1"/>
            </a:solidFill>
            <a:prstDash val="solid"/>
            <a:miter lim="800000"/>
            <a:headEnd type="none" w="sm" len="sm"/>
            <a:tailEnd type="triangle" w="med" len="med"/>
          </a:ln>
        </p:spPr>
      </p:cxnSp>
      <p:sp>
        <p:nvSpPr>
          <p:cNvPr id="289" name="Google Shape;289;p26"/>
          <p:cNvSpPr/>
          <p:nvPr/>
        </p:nvSpPr>
        <p:spPr>
          <a:xfrm>
            <a:off x="8042972" y="2209075"/>
            <a:ext cx="847282" cy="263482"/>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a:solidFill>
                  <a:srgbClr val="000000"/>
                </a:solidFill>
                <a:latin typeface="Calibri"/>
                <a:ea typeface="Calibri"/>
                <a:cs typeface="Calibri"/>
                <a:sym typeface="Calibri"/>
              </a:rPr>
              <a:t>vocab</a:t>
            </a:r>
            <a:endParaRPr sz="1600">
              <a:solidFill>
                <a:schemeClr val="lt1"/>
              </a:solidFill>
              <a:latin typeface="Calibri"/>
              <a:ea typeface="Calibri"/>
              <a:cs typeface="Calibri"/>
              <a:sym typeface="Calibri"/>
            </a:endParaRPr>
          </a:p>
        </p:txBody>
      </p:sp>
      <p:cxnSp>
        <p:nvCxnSpPr>
          <p:cNvPr id="290" name="Google Shape;290;p26"/>
          <p:cNvCxnSpPr/>
          <p:nvPr/>
        </p:nvCxnSpPr>
        <p:spPr>
          <a:xfrm rot="10800000" flipH="1">
            <a:off x="7698803" y="2340816"/>
            <a:ext cx="344169" cy="1"/>
          </a:xfrm>
          <a:prstGeom prst="straightConnector1">
            <a:avLst/>
          </a:prstGeom>
          <a:noFill/>
          <a:ln w="9525" cap="flat" cmpd="sng">
            <a:solidFill>
              <a:schemeClr val="dk1"/>
            </a:solidFill>
            <a:prstDash val="solid"/>
            <a:miter lim="800000"/>
            <a:headEnd type="none" w="sm" len="sm"/>
            <a:tailEnd type="triangle" w="med" len="med"/>
          </a:ln>
        </p:spPr>
      </p:cxnSp>
      <p:sp>
        <p:nvSpPr>
          <p:cNvPr id="291" name="Google Shape;291;p26"/>
          <p:cNvSpPr/>
          <p:nvPr/>
        </p:nvSpPr>
        <p:spPr>
          <a:xfrm>
            <a:off x="9341194" y="6167294"/>
            <a:ext cx="847282" cy="263482"/>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a:solidFill>
                  <a:srgbClr val="000000"/>
                </a:solidFill>
                <a:latin typeface="Calibri"/>
                <a:ea typeface="Calibri"/>
                <a:cs typeface="Calibri"/>
                <a:sym typeface="Calibri"/>
              </a:rPr>
              <a:t>vocab</a:t>
            </a:r>
            <a:endParaRPr sz="1600">
              <a:solidFill>
                <a:schemeClr val="lt1"/>
              </a:solidFill>
              <a:latin typeface="Calibri"/>
              <a:ea typeface="Calibri"/>
              <a:cs typeface="Calibri"/>
              <a:sym typeface="Calibri"/>
            </a:endParaRPr>
          </a:p>
        </p:txBody>
      </p:sp>
      <p:cxnSp>
        <p:nvCxnSpPr>
          <p:cNvPr id="292" name="Google Shape;292;p26"/>
          <p:cNvCxnSpPr/>
          <p:nvPr/>
        </p:nvCxnSpPr>
        <p:spPr>
          <a:xfrm rot="10800000" flipH="1">
            <a:off x="8997025" y="6299035"/>
            <a:ext cx="344169" cy="1"/>
          </a:xfrm>
          <a:prstGeom prst="straightConnector1">
            <a:avLst/>
          </a:prstGeom>
          <a:noFill/>
          <a:ln w="9525" cap="flat" cmpd="sng">
            <a:solidFill>
              <a:schemeClr val="dk1"/>
            </a:solidFill>
            <a:prstDash val="solid"/>
            <a:miter lim="800000"/>
            <a:headEnd type="none" w="sm" len="sm"/>
            <a:tailEnd type="triangle" w="med" len="med"/>
          </a:ln>
        </p:spPr>
      </p:cxnSp>
      <p:sp>
        <p:nvSpPr>
          <p:cNvPr id="293" name="Google Shape;293;p26"/>
          <p:cNvSpPr/>
          <p:nvPr/>
        </p:nvSpPr>
        <p:spPr>
          <a:xfrm>
            <a:off x="1327625" y="5349848"/>
            <a:ext cx="847282" cy="263482"/>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a:solidFill>
                  <a:srgbClr val="000000"/>
                </a:solidFill>
                <a:latin typeface="Calibri"/>
                <a:ea typeface="Calibri"/>
                <a:cs typeface="Calibri"/>
                <a:sym typeface="Calibri"/>
              </a:rPr>
              <a:t>vocab</a:t>
            </a:r>
            <a:endParaRPr sz="1600">
              <a:solidFill>
                <a:schemeClr val="lt1"/>
              </a:solidFill>
              <a:latin typeface="Calibri"/>
              <a:ea typeface="Calibri"/>
              <a:cs typeface="Calibri"/>
              <a:sym typeface="Calibri"/>
            </a:endParaRPr>
          </a:p>
        </p:txBody>
      </p:sp>
      <p:cxnSp>
        <p:nvCxnSpPr>
          <p:cNvPr id="294" name="Google Shape;294;p26"/>
          <p:cNvCxnSpPr>
            <a:stCxn id="268" idx="1"/>
            <a:endCxn id="293" idx="3"/>
          </p:cNvCxnSpPr>
          <p:nvPr/>
        </p:nvCxnSpPr>
        <p:spPr>
          <a:xfrm rot="10800000">
            <a:off x="2174900" y="5481583"/>
            <a:ext cx="320700" cy="6300"/>
          </a:xfrm>
          <a:prstGeom prst="straightConnector1">
            <a:avLst/>
          </a:prstGeom>
          <a:noFill/>
          <a:ln w="9525" cap="flat" cmpd="sng">
            <a:solidFill>
              <a:schemeClr val="dk1"/>
            </a:solidFill>
            <a:prstDash val="solid"/>
            <a:miter lim="800000"/>
            <a:headEnd type="none" w="sm" len="sm"/>
            <a:tailEnd type="triangle" w="med" len="med"/>
          </a:ln>
        </p:spPr>
      </p:cxnSp>
      <p:sp>
        <p:nvSpPr>
          <p:cNvPr id="295" name="Google Shape;295;p26"/>
          <p:cNvSpPr/>
          <p:nvPr/>
        </p:nvSpPr>
        <p:spPr>
          <a:xfrm>
            <a:off x="2925572" y="6002074"/>
            <a:ext cx="965791" cy="264581"/>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a:solidFill>
                  <a:srgbClr val="000000"/>
                </a:solidFill>
                <a:latin typeface="Calibri"/>
                <a:ea typeface="Calibri"/>
                <a:cs typeface="Calibri"/>
                <a:sym typeface="Calibri"/>
              </a:rPr>
              <a:t>WoRMS</a:t>
            </a:r>
            <a:endParaRPr sz="1600">
              <a:solidFill>
                <a:schemeClr val="lt1"/>
              </a:solidFill>
              <a:latin typeface="Calibri"/>
              <a:ea typeface="Calibri"/>
              <a:cs typeface="Calibri"/>
              <a:sym typeface="Calibri"/>
            </a:endParaRPr>
          </a:p>
        </p:txBody>
      </p:sp>
      <p:cxnSp>
        <p:nvCxnSpPr>
          <p:cNvPr id="296" name="Google Shape;296;p26"/>
          <p:cNvCxnSpPr/>
          <p:nvPr/>
        </p:nvCxnSpPr>
        <p:spPr>
          <a:xfrm rot="10800000">
            <a:off x="3891363" y="6133816"/>
            <a:ext cx="320693" cy="6294"/>
          </a:xfrm>
          <a:prstGeom prst="straightConnector1">
            <a:avLst/>
          </a:prstGeom>
          <a:noFill/>
          <a:ln w="9525" cap="flat" cmpd="sng">
            <a:solidFill>
              <a:schemeClr val="dk1"/>
            </a:solidFill>
            <a:prstDash val="solid"/>
            <a:miter lim="800000"/>
            <a:headEnd type="none" w="sm" len="sm"/>
            <a:tailEnd type="triangle" w="med" len="med"/>
          </a:ln>
        </p:spPr>
      </p:cxnSp>
      <p:sp>
        <p:nvSpPr>
          <p:cNvPr id="297" name="Google Shape;297;p26"/>
          <p:cNvSpPr/>
          <p:nvPr/>
        </p:nvSpPr>
        <p:spPr>
          <a:xfrm>
            <a:off x="4868020" y="6554709"/>
            <a:ext cx="965791" cy="264581"/>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a:solidFill>
                  <a:srgbClr val="000000"/>
                </a:solidFill>
                <a:latin typeface="Calibri"/>
                <a:ea typeface="Calibri"/>
                <a:cs typeface="Calibri"/>
                <a:sym typeface="Calibri"/>
              </a:rPr>
              <a:t>WoRMS</a:t>
            </a:r>
            <a:endParaRPr sz="1600">
              <a:solidFill>
                <a:schemeClr val="lt1"/>
              </a:solidFill>
              <a:latin typeface="Calibri"/>
              <a:ea typeface="Calibri"/>
              <a:cs typeface="Calibri"/>
              <a:sym typeface="Calibri"/>
            </a:endParaRPr>
          </a:p>
        </p:txBody>
      </p:sp>
      <p:cxnSp>
        <p:nvCxnSpPr>
          <p:cNvPr id="298" name="Google Shape;298;p26"/>
          <p:cNvCxnSpPr>
            <a:stCxn id="260" idx="3"/>
          </p:cNvCxnSpPr>
          <p:nvPr/>
        </p:nvCxnSpPr>
        <p:spPr>
          <a:xfrm flipH="1">
            <a:off x="5833820" y="6554714"/>
            <a:ext cx="279000" cy="131700"/>
          </a:xfrm>
          <a:prstGeom prst="straightConnector1">
            <a:avLst/>
          </a:prstGeom>
          <a:noFill/>
          <a:ln w="9525" cap="flat" cmpd="sng">
            <a:solidFill>
              <a:schemeClr val="dk1"/>
            </a:solidFill>
            <a:prstDash val="solid"/>
            <a:miter lim="800000"/>
            <a:headEnd type="none" w="sm" len="sm"/>
            <a:tailEnd type="triangle" w="med" len="med"/>
          </a:ln>
        </p:spPr>
      </p:cxnSp>
      <p:sp>
        <p:nvSpPr>
          <p:cNvPr id="299" name="Google Shape;299;p26"/>
          <p:cNvSpPr/>
          <p:nvPr/>
        </p:nvSpPr>
        <p:spPr>
          <a:xfrm>
            <a:off x="9222685" y="5491601"/>
            <a:ext cx="965791" cy="264581"/>
          </a:xfrm>
          <a:prstGeom prst="roundRect">
            <a:avLst>
              <a:gd name="adj" fmla="val 16667"/>
            </a:avLst>
          </a:prstGeom>
          <a:solidFill>
            <a:schemeClr val="lt1"/>
          </a:solid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600">
                <a:solidFill>
                  <a:srgbClr val="000000"/>
                </a:solidFill>
                <a:latin typeface="Calibri"/>
                <a:ea typeface="Calibri"/>
                <a:cs typeface="Calibri"/>
                <a:sym typeface="Calibri"/>
              </a:rPr>
              <a:t>WoRMS</a:t>
            </a:r>
            <a:endParaRPr sz="1600">
              <a:solidFill>
                <a:schemeClr val="lt1"/>
              </a:solidFill>
              <a:latin typeface="Calibri"/>
              <a:ea typeface="Calibri"/>
              <a:cs typeface="Calibri"/>
              <a:sym typeface="Calibri"/>
            </a:endParaRPr>
          </a:p>
        </p:txBody>
      </p:sp>
      <p:cxnSp>
        <p:nvCxnSpPr>
          <p:cNvPr id="300" name="Google Shape;300;p26"/>
          <p:cNvCxnSpPr>
            <a:stCxn id="258" idx="1"/>
            <a:endCxn id="299" idx="1"/>
          </p:cNvCxnSpPr>
          <p:nvPr/>
        </p:nvCxnSpPr>
        <p:spPr>
          <a:xfrm>
            <a:off x="8934133" y="5482726"/>
            <a:ext cx="288600" cy="141300"/>
          </a:xfrm>
          <a:prstGeom prst="straightConnector1">
            <a:avLst/>
          </a:prstGeom>
          <a:noFill/>
          <a:ln w="9525" cap="flat" cmpd="sng">
            <a:solidFill>
              <a:schemeClr val="dk1"/>
            </a:solidFill>
            <a:prstDash val="solid"/>
            <a:miter lim="800000"/>
            <a:headEnd type="none" w="sm" len="sm"/>
            <a:tailEnd type="triangle" w="med" len="med"/>
          </a:ln>
        </p:spPr>
      </p:cxnSp>
      <p:pic>
        <p:nvPicPr>
          <p:cNvPr id="301" name="Google Shape;301;p26"/>
          <p:cNvPicPr preferRelativeResize="0"/>
          <p:nvPr/>
        </p:nvPicPr>
        <p:blipFill rotWithShape="1">
          <a:blip r:embed="rId3">
            <a:alphaModFix/>
          </a:blip>
          <a:srcRect/>
          <a:stretch/>
        </p:blipFill>
        <p:spPr>
          <a:xfrm>
            <a:off x="11489067" y="6428728"/>
            <a:ext cx="537600" cy="33707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5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8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5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5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7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5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8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7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8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5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78"/>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8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6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7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80"/>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68"/>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76"/>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7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290"/>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289"/>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288"/>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287"/>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286"/>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285"/>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300"/>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99"/>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292"/>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291"/>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298"/>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297"/>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296"/>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295"/>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293"/>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2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pic>
        <p:nvPicPr>
          <p:cNvPr id="306" name="Google Shape;306;p27"/>
          <p:cNvPicPr preferRelativeResize="0"/>
          <p:nvPr/>
        </p:nvPicPr>
        <p:blipFill rotWithShape="1">
          <a:blip r:embed="rId3">
            <a:alphaModFix/>
          </a:blip>
          <a:srcRect/>
          <a:stretch/>
        </p:blipFill>
        <p:spPr>
          <a:xfrm>
            <a:off x="1418212" y="156101"/>
            <a:ext cx="8865194" cy="6075975"/>
          </a:xfrm>
          <a:prstGeom prst="rect">
            <a:avLst/>
          </a:prstGeom>
          <a:noFill/>
          <a:ln>
            <a:noFill/>
          </a:ln>
        </p:spPr>
      </p:pic>
      <p:pic>
        <p:nvPicPr>
          <p:cNvPr id="307" name="Google Shape;307;p27"/>
          <p:cNvPicPr preferRelativeResize="0"/>
          <p:nvPr/>
        </p:nvPicPr>
        <p:blipFill rotWithShape="1">
          <a:blip r:embed="rId4">
            <a:alphaModFix/>
          </a:blip>
          <a:srcRect/>
          <a:stretch/>
        </p:blipFill>
        <p:spPr>
          <a:xfrm>
            <a:off x="11489067" y="6428728"/>
            <a:ext cx="537600" cy="33707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pic>
        <p:nvPicPr>
          <p:cNvPr id="312" name="Google Shape;312;p28"/>
          <p:cNvPicPr preferRelativeResize="0"/>
          <p:nvPr/>
        </p:nvPicPr>
        <p:blipFill rotWithShape="1">
          <a:blip r:embed="rId3">
            <a:alphaModFix/>
          </a:blip>
          <a:srcRect/>
          <a:stretch/>
        </p:blipFill>
        <p:spPr>
          <a:xfrm>
            <a:off x="3388659" y="130410"/>
            <a:ext cx="7611035" cy="6711842"/>
          </a:xfrm>
          <a:prstGeom prst="rect">
            <a:avLst/>
          </a:prstGeom>
          <a:noFill/>
          <a:ln>
            <a:noFill/>
          </a:ln>
        </p:spPr>
      </p:pic>
      <p:grpSp>
        <p:nvGrpSpPr>
          <p:cNvPr id="313" name="Google Shape;313;p28"/>
          <p:cNvGrpSpPr/>
          <p:nvPr/>
        </p:nvGrpSpPr>
        <p:grpSpPr>
          <a:xfrm>
            <a:off x="349193" y="2223247"/>
            <a:ext cx="3747678" cy="3657600"/>
            <a:chOff x="1163423" y="2530810"/>
            <a:chExt cx="2665486" cy="3998230"/>
          </a:xfrm>
        </p:grpSpPr>
        <p:pic>
          <p:nvPicPr>
            <p:cNvPr id="314" name="Google Shape;314;p28" descr="C:\Users\daphnisd\Desktop\32262_carrousel-met-ctd-en-6-niskinflessen-wordt-aan-boord-gehesen-25-08-2010.jpg"/>
            <p:cNvPicPr preferRelativeResize="0"/>
            <p:nvPr/>
          </p:nvPicPr>
          <p:blipFill rotWithShape="1">
            <a:blip r:embed="rId4">
              <a:alphaModFix/>
            </a:blip>
            <a:srcRect/>
            <a:stretch/>
          </p:blipFill>
          <p:spPr>
            <a:xfrm>
              <a:off x="1163423" y="2530810"/>
              <a:ext cx="2665486" cy="3998230"/>
            </a:xfrm>
            <a:prstGeom prst="rect">
              <a:avLst/>
            </a:prstGeom>
            <a:noFill/>
            <a:ln>
              <a:noFill/>
            </a:ln>
          </p:spPr>
        </p:pic>
        <p:sp>
          <p:nvSpPr>
            <p:cNvPr id="315" name="Google Shape;315;p28"/>
            <p:cNvSpPr/>
            <p:nvPr/>
          </p:nvSpPr>
          <p:spPr>
            <a:xfrm>
              <a:off x="1166589" y="5823965"/>
              <a:ext cx="2662320" cy="433374"/>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a:solidFill>
                    <a:schemeClr val="dk1"/>
                  </a:solidFill>
                  <a:latin typeface="Calibri"/>
                  <a:ea typeface="Calibri"/>
                  <a:cs typeface="Calibri"/>
                  <a:sym typeface="Calibri"/>
                </a:rPr>
                <a:t>CTD measurements</a:t>
              </a:r>
              <a:endParaRPr/>
            </a:p>
          </p:txBody>
        </p:sp>
      </p:grpSp>
      <p:pic>
        <p:nvPicPr>
          <p:cNvPr id="316" name="Google Shape;316;p28"/>
          <p:cNvPicPr preferRelativeResize="0"/>
          <p:nvPr/>
        </p:nvPicPr>
        <p:blipFill rotWithShape="1">
          <a:blip r:embed="rId5">
            <a:alphaModFix/>
          </a:blip>
          <a:srcRect/>
          <a:stretch/>
        </p:blipFill>
        <p:spPr>
          <a:xfrm>
            <a:off x="11489067" y="6428728"/>
            <a:ext cx="537600" cy="33707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pic>
        <p:nvPicPr>
          <p:cNvPr id="321" name="Google Shape;321;p29"/>
          <p:cNvPicPr preferRelativeResize="0"/>
          <p:nvPr/>
        </p:nvPicPr>
        <p:blipFill rotWithShape="1">
          <a:blip r:embed="rId3">
            <a:alphaModFix/>
          </a:blip>
          <a:srcRect/>
          <a:stretch/>
        </p:blipFill>
        <p:spPr>
          <a:xfrm>
            <a:off x="3446182" y="0"/>
            <a:ext cx="6664708" cy="6858000"/>
          </a:xfrm>
          <a:prstGeom prst="rect">
            <a:avLst/>
          </a:prstGeom>
          <a:noFill/>
          <a:ln>
            <a:noFill/>
          </a:ln>
        </p:spPr>
      </p:pic>
      <p:sp>
        <p:nvSpPr>
          <p:cNvPr id="322" name="Google Shape;322;p29"/>
          <p:cNvSpPr txBox="1"/>
          <p:nvPr/>
        </p:nvSpPr>
        <p:spPr>
          <a:xfrm>
            <a:off x="295835" y="627529"/>
            <a:ext cx="164359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Example subset</a:t>
            </a:r>
            <a:endParaRPr/>
          </a:p>
        </p:txBody>
      </p:sp>
      <p:pic>
        <p:nvPicPr>
          <p:cNvPr id="323" name="Google Shape;323;p29"/>
          <p:cNvPicPr preferRelativeResize="0"/>
          <p:nvPr/>
        </p:nvPicPr>
        <p:blipFill rotWithShape="1">
          <a:blip r:embed="rId4">
            <a:alphaModFix/>
          </a:blip>
          <a:srcRect/>
          <a:stretch/>
        </p:blipFill>
        <p:spPr>
          <a:xfrm>
            <a:off x="197662" y="1243106"/>
            <a:ext cx="2776667" cy="549835"/>
          </a:xfrm>
          <a:prstGeom prst="rect">
            <a:avLst/>
          </a:prstGeom>
          <a:noFill/>
          <a:ln>
            <a:noFill/>
          </a:ln>
        </p:spPr>
      </p:pic>
      <p:pic>
        <p:nvPicPr>
          <p:cNvPr id="324" name="Google Shape;324;p29"/>
          <p:cNvPicPr preferRelativeResize="0"/>
          <p:nvPr/>
        </p:nvPicPr>
        <p:blipFill rotWithShape="1">
          <a:blip r:embed="rId5">
            <a:alphaModFix/>
          </a:blip>
          <a:srcRect/>
          <a:stretch/>
        </p:blipFill>
        <p:spPr>
          <a:xfrm>
            <a:off x="0" y="1882588"/>
            <a:ext cx="3512127" cy="1471748"/>
          </a:xfrm>
          <a:prstGeom prst="rect">
            <a:avLst/>
          </a:prstGeom>
          <a:noFill/>
          <a:ln>
            <a:noFill/>
          </a:ln>
        </p:spPr>
      </p:pic>
      <p:pic>
        <p:nvPicPr>
          <p:cNvPr id="325" name="Google Shape;325;p29"/>
          <p:cNvPicPr preferRelativeResize="0"/>
          <p:nvPr/>
        </p:nvPicPr>
        <p:blipFill rotWithShape="1">
          <a:blip r:embed="rId6">
            <a:alphaModFix/>
          </a:blip>
          <a:srcRect/>
          <a:stretch/>
        </p:blipFill>
        <p:spPr>
          <a:xfrm>
            <a:off x="11489067" y="6428728"/>
            <a:ext cx="537600" cy="33707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0"/>
          <p:cNvSpPr txBox="1">
            <a:spLocks noGrp="1"/>
          </p:cNvSpPr>
          <p:nvPr>
            <p:ph type="title"/>
          </p:nvPr>
        </p:nvSpPr>
        <p:spPr>
          <a:xfrm>
            <a:off x="838200" y="399850"/>
            <a:ext cx="10515600" cy="86498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dirty="0">
                <a:latin typeface="Calibri"/>
                <a:ea typeface="Calibri"/>
                <a:cs typeface="Calibri"/>
                <a:sym typeface="Calibri"/>
              </a:rPr>
              <a:t>Measurements or facts Vocabulary</a:t>
            </a:r>
            <a:endParaRPr dirty="0"/>
          </a:p>
        </p:txBody>
      </p:sp>
      <p:sp>
        <p:nvSpPr>
          <p:cNvPr id="331" name="Google Shape;331;p30"/>
          <p:cNvSpPr txBox="1">
            <a:spLocks noGrp="1"/>
          </p:cNvSpPr>
          <p:nvPr>
            <p:ph type="body" idx="1"/>
          </p:nvPr>
        </p:nvSpPr>
        <p:spPr>
          <a:xfrm>
            <a:off x="618281" y="1264831"/>
            <a:ext cx="10735519" cy="1617266"/>
          </a:xfrm>
          <a:prstGeom prst="rect">
            <a:avLst/>
          </a:prstGeom>
          <a:noFill/>
          <a:ln>
            <a:noFill/>
          </a:ln>
        </p:spPr>
        <p:txBody>
          <a:bodyPr spcFirstLastPara="1" wrap="square" lIns="91425" tIns="45700" rIns="91425" bIns="45700" anchor="t" anchorCtr="0">
            <a:noAutofit/>
          </a:bodyPr>
          <a:lstStyle/>
          <a:p>
            <a:pPr marL="0" lvl="0" indent="0" algn="l" rtl="0">
              <a:lnSpc>
                <a:spcPct val="70000"/>
              </a:lnSpc>
              <a:spcBef>
                <a:spcPts val="0"/>
              </a:spcBef>
              <a:spcAft>
                <a:spcPts val="0"/>
              </a:spcAft>
              <a:buClr>
                <a:schemeClr val="dk1"/>
              </a:buClr>
              <a:buSzPts val="1665"/>
              <a:buNone/>
            </a:pPr>
            <a:r>
              <a:rPr lang="en-US" sz="1665" dirty="0"/>
              <a:t>The </a:t>
            </a:r>
            <a:r>
              <a:rPr lang="en-US" sz="1665" dirty="0" err="1"/>
              <a:t>MoF</a:t>
            </a:r>
            <a:r>
              <a:rPr lang="en-US" sz="1665" dirty="0"/>
              <a:t> terms: </a:t>
            </a:r>
            <a:r>
              <a:rPr lang="en-US" sz="1665" dirty="0" err="1"/>
              <a:t>measurementType</a:t>
            </a:r>
            <a:r>
              <a:rPr lang="en-US" sz="1665" dirty="0"/>
              <a:t>, </a:t>
            </a:r>
            <a:r>
              <a:rPr lang="en-US" sz="1665" dirty="0" err="1"/>
              <a:t>measurementValue</a:t>
            </a:r>
            <a:r>
              <a:rPr lang="en-US" sz="1665" dirty="0"/>
              <a:t> and </a:t>
            </a:r>
            <a:r>
              <a:rPr lang="en-US" sz="1665" dirty="0" err="1"/>
              <a:t>measurementUnit</a:t>
            </a:r>
            <a:r>
              <a:rPr lang="en-US" sz="1665" dirty="0"/>
              <a:t> are completely unconstrained and can be populated with free text annotation.</a:t>
            </a:r>
            <a:endParaRPr dirty="0"/>
          </a:p>
          <a:p>
            <a:pPr marL="0" lvl="0" indent="0" algn="l" rtl="0">
              <a:lnSpc>
                <a:spcPct val="70000"/>
              </a:lnSpc>
              <a:spcBef>
                <a:spcPts val="1000"/>
              </a:spcBef>
              <a:spcAft>
                <a:spcPts val="0"/>
              </a:spcAft>
              <a:buClr>
                <a:schemeClr val="dk1"/>
              </a:buClr>
              <a:buSzPts val="1665"/>
              <a:buNone/>
            </a:pPr>
            <a:r>
              <a:rPr lang="en-US" sz="1665" dirty="0"/>
              <a:t>OBIS uses the</a:t>
            </a:r>
            <a:r>
              <a:rPr lang="en-US" sz="1665" b="1" dirty="0"/>
              <a:t> controlled vocabulary</a:t>
            </a:r>
            <a:r>
              <a:rPr lang="en-US" sz="1665" dirty="0"/>
              <a:t> developed and maintained by the British Oceanographic Data Center (BODC), and made available through the NERC Vocabulary server: </a:t>
            </a:r>
            <a:r>
              <a:rPr lang="en-US" sz="1665" u="sng" dirty="0">
                <a:solidFill>
                  <a:schemeClr val="hlink"/>
                </a:solidFill>
                <a:hlinkClick r:id="rId3"/>
              </a:rPr>
              <a:t>https://www.bodc.ac.uk/resources/vocabularies/vocabulary_search/</a:t>
            </a:r>
            <a:r>
              <a:rPr lang="en-US" sz="1665" dirty="0"/>
              <a:t>.</a:t>
            </a:r>
            <a:endParaRPr dirty="0"/>
          </a:p>
        </p:txBody>
      </p:sp>
      <p:sp>
        <p:nvSpPr>
          <p:cNvPr id="332" name="Google Shape;332;p30"/>
          <p:cNvSpPr/>
          <p:nvPr/>
        </p:nvSpPr>
        <p:spPr>
          <a:xfrm>
            <a:off x="409937" y="2436575"/>
            <a:ext cx="11353800" cy="43811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dirty="0" err="1">
                <a:solidFill>
                  <a:srgbClr val="333333"/>
                </a:solidFill>
                <a:latin typeface="Calibri"/>
                <a:ea typeface="Calibri"/>
                <a:cs typeface="Calibri"/>
                <a:sym typeface="Calibri"/>
              </a:rPr>
              <a:t>measurementTypeID</a:t>
            </a:r>
            <a:endParaRPr sz="1800" b="1" dirty="0">
              <a:solidFill>
                <a:srgbClr val="333333"/>
              </a:solidFill>
              <a:latin typeface="Calibri"/>
              <a:ea typeface="Calibri"/>
              <a:cs typeface="Calibri"/>
              <a:sym typeface="Calibri"/>
            </a:endParaRPr>
          </a:p>
          <a:p>
            <a:pPr marL="285750" marR="0" lvl="0" indent="-285750" algn="l" rtl="0">
              <a:spcBef>
                <a:spcPts val="0"/>
              </a:spcBef>
              <a:spcAft>
                <a:spcPts val="0"/>
              </a:spcAft>
              <a:buClr>
                <a:srgbClr val="333333"/>
              </a:buClr>
              <a:buSzPts val="1800"/>
              <a:buFont typeface="Arial"/>
              <a:buChar char="•"/>
            </a:pPr>
            <a:r>
              <a:rPr lang="en-US" sz="1800" dirty="0">
                <a:solidFill>
                  <a:srgbClr val="333333"/>
                </a:solidFill>
                <a:latin typeface="Calibri"/>
                <a:ea typeface="Calibri"/>
                <a:cs typeface="Calibri"/>
                <a:sym typeface="Calibri"/>
              </a:rPr>
              <a:t>BODC Parameter Usage Vocabulary (P01): </a:t>
            </a:r>
            <a:r>
              <a:rPr lang="en-US" sz="1800" u="sng" dirty="0">
                <a:solidFill>
                  <a:schemeClr val="hlink"/>
                </a:solidFill>
                <a:latin typeface="Calibri"/>
                <a:ea typeface="Calibri"/>
                <a:cs typeface="Calibri"/>
                <a:sym typeface="Calibri"/>
                <a:hlinkClick r:id="rId4"/>
              </a:rPr>
              <a:t>http://vocab.nerc.ac.uk/collection/P01/current</a:t>
            </a:r>
            <a:endParaRPr sz="1800" dirty="0">
              <a:solidFill>
                <a:srgbClr val="333333"/>
              </a:solidFill>
              <a:latin typeface="Calibri"/>
              <a:ea typeface="Calibri"/>
              <a:cs typeface="Calibri"/>
              <a:sym typeface="Calibri"/>
            </a:endParaRPr>
          </a:p>
          <a:p>
            <a:pPr marL="285750" marR="0" lvl="0" indent="-285750" algn="l" rtl="0">
              <a:spcBef>
                <a:spcPts val="0"/>
              </a:spcBef>
              <a:spcAft>
                <a:spcPts val="0"/>
              </a:spcAft>
              <a:buClr>
                <a:srgbClr val="333333"/>
              </a:buClr>
              <a:buSzPts val="1800"/>
              <a:buFont typeface="Arial"/>
              <a:buChar char="•"/>
            </a:pPr>
            <a:r>
              <a:rPr lang="en-US" sz="1800" dirty="0">
                <a:solidFill>
                  <a:srgbClr val="333333"/>
                </a:solidFill>
                <a:latin typeface="Calibri"/>
                <a:ea typeface="Calibri"/>
                <a:cs typeface="Calibri"/>
                <a:sym typeface="Calibri"/>
              </a:rPr>
              <a:t>OBIS sampling instruments and methods attributes (Q01): </a:t>
            </a:r>
            <a:r>
              <a:rPr lang="en-US" sz="1800" u="sng" dirty="0">
                <a:solidFill>
                  <a:schemeClr val="hlink"/>
                </a:solidFill>
                <a:latin typeface="Calibri"/>
                <a:ea typeface="Calibri"/>
                <a:cs typeface="Calibri"/>
                <a:sym typeface="Calibri"/>
                <a:hlinkClick r:id="rId5"/>
              </a:rPr>
              <a:t>http://vocab.nerc.ac.uk/collection/Q01/current/</a:t>
            </a:r>
            <a:endParaRPr sz="1800" dirty="0">
              <a:solidFill>
                <a:srgbClr val="333333"/>
              </a:solidFill>
              <a:latin typeface="Calibri"/>
              <a:ea typeface="Calibri"/>
              <a:cs typeface="Calibri"/>
              <a:sym typeface="Calibri"/>
            </a:endParaRPr>
          </a:p>
          <a:p>
            <a:pPr marL="0" marR="0" lvl="0" indent="0" algn="l" rtl="0">
              <a:spcBef>
                <a:spcPts val="0"/>
              </a:spcBef>
              <a:spcAft>
                <a:spcPts val="0"/>
              </a:spcAft>
              <a:buNone/>
            </a:pPr>
            <a:endParaRPr sz="1800" b="1" dirty="0">
              <a:solidFill>
                <a:srgbClr val="333333"/>
              </a:solidFill>
              <a:latin typeface="Calibri"/>
              <a:ea typeface="Calibri"/>
              <a:cs typeface="Calibri"/>
              <a:sym typeface="Calibri"/>
            </a:endParaRPr>
          </a:p>
          <a:p>
            <a:pPr marL="0" marR="0" lvl="0" indent="0" algn="l" rtl="0">
              <a:spcBef>
                <a:spcPts val="0"/>
              </a:spcBef>
              <a:spcAft>
                <a:spcPts val="0"/>
              </a:spcAft>
              <a:buNone/>
            </a:pPr>
            <a:r>
              <a:rPr lang="en-US" sz="1800" b="1" dirty="0" err="1">
                <a:solidFill>
                  <a:srgbClr val="333333"/>
                </a:solidFill>
                <a:latin typeface="Calibri"/>
                <a:ea typeface="Calibri"/>
                <a:cs typeface="Calibri"/>
                <a:sym typeface="Calibri"/>
              </a:rPr>
              <a:t>measurementValueID</a:t>
            </a:r>
            <a:endParaRPr sz="1800" b="1" dirty="0">
              <a:solidFill>
                <a:srgbClr val="333333"/>
              </a:solidFill>
              <a:latin typeface="Calibri"/>
              <a:ea typeface="Calibri"/>
              <a:cs typeface="Calibri"/>
              <a:sym typeface="Calibri"/>
            </a:endParaRPr>
          </a:p>
          <a:p>
            <a:pPr marL="285750" marR="0" lvl="0" indent="-285750" algn="l" rtl="0">
              <a:spcBef>
                <a:spcPts val="0"/>
              </a:spcBef>
              <a:spcAft>
                <a:spcPts val="0"/>
              </a:spcAft>
              <a:buClr>
                <a:srgbClr val="333333"/>
              </a:buClr>
              <a:buSzPts val="1800"/>
              <a:buFont typeface="Arial"/>
              <a:buChar char="•"/>
            </a:pPr>
            <a:r>
              <a:rPr lang="en-US" sz="1800" dirty="0">
                <a:solidFill>
                  <a:srgbClr val="333333"/>
                </a:solidFill>
                <a:latin typeface="Calibri"/>
                <a:ea typeface="Calibri"/>
                <a:cs typeface="Calibri"/>
                <a:sym typeface="Calibri"/>
              </a:rPr>
              <a:t>Sampling instruments and sensors (</a:t>
            </a:r>
            <a:r>
              <a:rPr lang="en-US" sz="1800" dirty="0" err="1">
                <a:solidFill>
                  <a:srgbClr val="333333"/>
                </a:solidFill>
                <a:latin typeface="Calibri"/>
                <a:ea typeface="Calibri"/>
                <a:cs typeface="Calibri"/>
                <a:sym typeface="Calibri"/>
              </a:rPr>
              <a:t>SeaVoX</a:t>
            </a:r>
            <a:r>
              <a:rPr lang="en-US" sz="1800" dirty="0">
                <a:solidFill>
                  <a:srgbClr val="333333"/>
                </a:solidFill>
                <a:latin typeface="Calibri"/>
                <a:ea typeface="Calibri"/>
                <a:cs typeface="Calibri"/>
                <a:sym typeface="Calibri"/>
              </a:rPr>
              <a:t> Device Catalogue): </a:t>
            </a:r>
            <a:r>
              <a:rPr lang="en-US" sz="1800" u="sng" dirty="0">
                <a:solidFill>
                  <a:schemeClr val="hlink"/>
                </a:solidFill>
                <a:latin typeface="Calibri"/>
                <a:ea typeface="Calibri"/>
                <a:cs typeface="Calibri"/>
                <a:sym typeface="Calibri"/>
                <a:hlinkClick r:id="rId6"/>
              </a:rPr>
              <a:t>http://vocab.nerc.ac.uk/collection/L22/current</a:t>
            </a:r>
            <a:endParaRPr sz="1800" dirty="0">
              <a:solidFill>
                <a:srgbClr val="333333"/>
              </a:solidFill>
              <a:latin typeface="Calibri"/>
              <a:ea typeface="Calibri"/>
              <a:cs typeface="Calibri"/>
              <a:sym typeface="Calibri"/>
            </a:endParaRPr>
          </a:p>
          <a:p>
            <a:pPr marL="285750" marR="0" lvl="0" indent="-285750" algn="l" rtl="0">
              <a:spcBef>
                <a:spcPts val="0"/>
              </a:spcBef>
              <a:spcAft>
                <a:spcPts val="0"/>
              </a:spcAft>
              <a:buClr>
                <a:srgbClr val="333333"/>
              </a:buClr>
              <a:buSzPts val="1800"/>
              <a:buFont typeface="Arial"/>
              <a:buChar char="•"/>
            </a:pPr>
            <a:r>
              <a:rPr lang="en-US" sz="1800" dirty="0">
                <a:solidFill>
                  <a:srgbClr val="333333"/>
                </a:solidFill>
                <a:latin typeface="Calibri"/>
                <a:ea typeface="Calibri"/>
                <a:cs typeface="Calibri"/>
                <a:sym typeface="Calibri"/>
              </a:rPr>
              <a:t>Sampling instrument categories (</a:t>
            </a:r>
            <a:r>
              <a:rPr lang="en-US" sz="1800" dirty="0" err="1">
                <a:solidFill>
                  <a:srgbClr val="333333"/>
                </a:solidFill>
                <a:latin typeface="Calibri"/>
                <a:ea typeface="Calibri"/>
                <a:cs typeface="Calibri"/>
                <a:sym typeface="Calibri"/>
              </a:rPr>
              <a:t>SeaDataNet</a:t>
            </a:r>
            <a:r>
              <a:rPr lang="en-US" sz="1800" dirty="0">
                <a:solidFill>
                  <a:srgbClr val="333333"/>
                </a:solidFill>
                <a:latin typeface="Calibri"/>
                <a:ea typeface="Calibri"/>
                <a:cs typeface="Calibri"/>
                <a:sym typeface="Calibri"/>
              </a:rPr>
              <a:t> device categories): </a:t>
            </a:r>
            <a:r>
              <a:rPr lang="en-US" sz="1800" u="sng" dirty="0">
                <a:solidFill>
                  <a:schemeClr val="hlink"/>
                </a:solidFill>
                <a:latin typeface="Calibri"/>
                <a:ea typeface="Calibri"/>
                <a:cs typeface="Calibri"/>
                <a:sym typeface="Calibri"/>
                <a:hlinkClick r:id="rId7"/>
              </a:rPr>
              <a:t>http://vocab.nerc.ac.uk/collection/L05/current</a:t>
            </a:r>
            <a:endParaRPr sz="1800" dirty="0">
              <a:solidFill>
                <a:srgbClr val="333333"/>
              </a:solidFill>
              <a:latin typeface="Calibri"/>
              <a:ea typeface="Calibri"/>
              <a:cs typeface="Calibri"/>
              <a:sym typeface="Calibri"/>
            </a:endParaRPr>
          </a:p>
          <a:p>
            <a:pPr marL="285750" marR="0" lvl="0" indent="-285750" algn="l" rtl="0">
              <a:spcBef>
                <a:spcPts val="0"/>
              </a:spcBef>
              <a:spcAft>
                <a:spcPts val="0"/>
              </a:spcAft>
              <a:buClr>
                <a:srgbClr val="333333"/>
              </a:buClr>
              <a:buSzPts val="1800"/>
              <a:buFont typeface="Arial"/>
              <a:buChar char="•"/>
            </a:pPr>
            <a:r>
              <a:rPr lang="en-US" sz="1800" dirty="0">
                <a:solidFill>
                  <a:srgbClr val="333333"/>
                </a:solidFill>
                <a:latin typeface="Calibri"/>
                <a:ea typeface="Calibri"/>
                <a:cs typeface="Calibri"/>
                <a:sym typeface="Calibri"/>
              </a:rPr>
              <a:t>Vessels (ICES Platform Codes): </a:t>
            </a:r>
            <a:r>
              <a:rPr lang="en-US" sz="1800" u="sng" dirty="0">
                <a:solidFill>
                  <a:schemeClr val="hlink"/>
                </a:solidFill>
                <a:latin typeface="Calibri"/>
                <a:ea typeface="Calibri"/>
                <a:cs typeface="Calibri"/>
                <a:sym typeface="Calibri"/>
                <a:hlinkClick r:id="rId8"/>
              </a:rPr>
              <a:t>http://vocab.nerc.ac.uk/collection/C17/current</a:t>
            </a:r>
            <a:endParaRPr sz="1800" dirty="0">
              <a:solidFill>
                <a:srgbClr val="333333"/>
              </a:solidFill>
              <a:latin typeface="Calibri"/>
              <a:ea typeface="Calibri"/>
              <a:cs typeface="Calibri"/>
              <a:sym typeface="Calibri"/>
            </a:endParaRPr>
          </a:p>
          <a:p>
            <a:pPr marL="285750" marR="0" lvl="0" indent="-285750" algn="l" rtl="0">
              <a:spcBef>
                <a:spcPts val="0"/>
              </a:spcBef>
              <a:spcAft>
                <a:spcPts val="0"/>
              </a:spcAft>
              <a:buClr>
                <a:srgbClr val="333333"/>
              </a:buClr>
              <a:buSzPts val="1800"/>
              <a:buFont typeface="Arial"/>
              <a:buChar char="•"/>
            </a:pPr>
            <a:r>
              <a:rPr lang="en-US" sz="1800" dirty="0" err="1">
                <a:solidFill>
                  <a:srgbClr val="333333"/>
                </a:solidFill>
                <a:latin typeface="Calibri"/>
                <a:ea typeface="Calibri"/>
                <a:cs typeface="Calibri"/>
                <a:sym typeface="Calibri"/>
              </a:rPr>
              <a:t>Lifestage</a:t>
            </a:r>
            <a:r>
              <a:rPr lang="en-US" sz="1800" dirty="0">
                <a:solidFill>
                  <a:srgbClr val="333333"/>
                </a:solidFill>
                <a:latin typeface="Calibri"/>
                <a:ea typeface="Calibri"/>
                <a:cs typeface="Calibri"/>
                <a:sym typeface="Calibri"/>
              </a:rPr>
              <a:t>: </a:t>
            </a:r>
            <a:r>
              <a:rPr lang="en-US" sz="1800" u="sng" dirty="0">
                <a:solidFill>
                  <a:schemeClr val="hlink"/>
                </a:solidFill>
                <a:latin typeface="Calibri"/>
                <a:ea typeface="Calibri"/>
                <a:cs typeface="Calibri"/>
                <a:sym typeface="Calibri"/>
                <a:hlinkClick r:id="rId9"/>
              </a:rPr>
              <a:t>http://vocab.nerc.ac.uk/collection/S11/current/</a:t>
            </a:r>
            <a:endParaRPr sz="1800" dirty="0">
              <a:solidFill>
                <a:srgbClr val="333333"/>
              </a:solidFill>
              <a:latin typeface="Calibri"/>
              <a:ea typeface="Calibri"/>
              <a:cs typeface="Calibri"/>
              <a:sym typeface="Calibri"/>
            </a:endParaRPr>
          </a:p>
          <a:p>
            <a:pPr marL="285750" marR="0" lvl="0" indent="-285750" algn="l" rtl="0">
              <a:spcBef>
                <a:spcPts val="0"/>
              </a:spcBef>
              <a:spcAft>
                <a:spcPts val="0"/>
              </a:spcAft>
              <a:buClr>
                <a:srgbClr val="333333"/>
              </a:buClr>
              <a:buSzPts val="1800"/>
              <a:buFont typeface="Arial"/>
              <a:buChar char="•"/>
            </a:pPr>
            <a:r>
              <a:rPr lang="en-US" sz="1800" dirty="0">
                <a:solidFill>
                  <a:srgbClr val="333333"/>
                </a:solidFill>
                <a:latin typeface="Calibri"/>
                <a:ea typeface="Calibri"/>
                <a:cs typeface="Calibri"/>
                <a:sym typeface="Calibri"/>
              </a:rPr>
              <a:t>DOIs of papers or manuals on the sampling protocol used, published e.g. on IOC’s </a:t>
            </a:r>
            <a:r>
              <a:rPr lang="en-US" sz="1800" u="sng" dirty="0">
                <a:solidFill>
                  <a:schemeClr val="hlink"/>
                </a:solidFill>
                <a:latin typeface="Calibri"/>
                <a:ea typeface="Calibri"/>
                <a:cs typeface="Calibri"/>
                <a:sym typeface="Calibri"/>
                <a:hlinkClick r:id="rId10"/>
              </a:rPr>
              <a:t>Ocean Best Practices repository</a:t>
            </a:r>
            <a:r>
              <a:rPr lang="en-US" sz="1800" dirty="0">
                <a:solidFill>
                  <a:srgbClr val="333333"/>
                </a:solidFill>
                <a:latin typeface="Calibri"/>
                <a:ea typeface="Calibri"/>
                <a:cs typeface="Calibri"/>
                <a:sym typeface="Calibri"/>
              </a:rPr>
              <a:t>, for example: </a:t>
            </a:r>
            <a:r>
              <a:rPr lang="en-US" sz="1800" u="sng" dirty="0">
                <a:solidFill>
                  <a:schemeClr val="hlink"/>
                </a:solidFill>
                <a:latin typeface="Calibri"/>
                <a:ea typeface="Calibri"/>
                <a:cs typeface="Calibri"/>
                <a:sym typeface="Calibri"/>
                <a:hlinkClick r:id="rId11"/>
              </a:rPr>
              <a:t>http://hdl.handle.net/11329/304</a:t>
            </a:r>
            <a:endParaRPr sz="1800" dirty="0">
              <a:solidFill>
                <a:srgbClr val="333333"/>
              </a:solidFill>
              <a:latin typeface="Calibri"/>
              <a:ea typeface="Calibri"/>
              <a:cs typeface="Calibri"/>
              <a:sym typeface="Calibri"/>
            </a:endParaRPr>
          </a:p>
          <a:p>
            <a:pPr marL="0" marR="0" lvl="0" indent="0" algn="l" rtl="0">
              <a:spcBef>
                <a:spcPts val="0"/>
              </a:spcBef>
              <a:spcAft>
                <a:spcPts val="0"/>
              </a:spcAft>
              <a:buNone/>
            </a:pPr>
            <a:endParaRPr sz="1800" b="1" dirty="0">
              <a:solidFill>
                <a:srgbClr val="333333"/>
              </a:solidFill>
              <a:latin typeface="Calibri"/>
              <a:ea typeface="Calibri"/>
              <a:cs typeface="Calibri"/>
              <a:sym typeface="Calibri"/>
            </a:endParaRPr>
          </a:p>
          <a:p>
            <a:pPr marL="0" marR="0" lvl="0" indent="0" algn="l" rtl="0">
              <a:spcBef>
                <a:spcPts val="0"/>
              </a:spcBef>
              <a:spcAft>
                <a:spcPts val="0"/>
              </a:spcAft>
              <a:buNone/>
            </a:pPr>
            <a:r>
              <a:rPr lang="en-US" sz="1800" b="1" dirty="0" err="1">
                <a:solidFill>
                  <a:srgbClr val="333333"/>
                </a:solidFill>
                <a:latin typeface="Calibri"/>
                <a:ea typeface="Calibri"/>
                <a:cs typeface="Calibri"/>
                <a:sym typeface="Calibri"/>
              </a:rPr>
              <a:t>MeasurementUnitID</a:t>
            </a:r>
            <a:endParaRPr sz="1800" b="1" dirty="0">
              <a:solidFill>
                <a:srgbClr val="333333"/>
              </a:solidFill>
              <a:latin typeface="Calibri"/>
              <a:ea typeface="Calibri"/>
              <a:cs typeface="Calibri"/>
              <a:sym typeface="Calibri"/>
            </a:endParaRPr>
          </a:p>
          <a:p>
            <a:pPr marL="285750" marR="0" lvl="0" indent="-285750" algn="l" rtl="0">
              <a:spcBef>
                <a:spcPts val="0"/>
              </a:spcBef>
              <a:spcAft>
                <a:spcPts val="0"/>
              </a:spcAft>
              <a:buClr>
                <a:srgbClr val="333333"/>
              </a:buClr>
              <a:buSzPts val="1800"/>
              <a:buFont typeface="Arial"/>
              <a:buChar char="•"/>
            </a:pPr>
            <a:r>
              <a:rPr lang="en-US" sz="1800" dirty="0">
                <a:solidFill>
                  <a:srgbClr val="333333"/>
                </a:solidFill>
                <a:latin typeface="Calibri"/>
                <a:ea typeface="Calibri"/>
                <a:cs typeface="Calibri"/>
                <a:sym typeface="Calibri"/>
              </a:rPr>
              <a:t>Units: </a:t>
            </a:r>
            <a:r>
              <a:rPr lang="en-US" sz="1800" u="sng" dirty="0">
                <a:solidFill>
                  <a:schemeClr val="hlink"/>
                </a:solidFill>
                <a:latin typeface="Calibri"/>
                <a:ea typeface="Calibri"/>
                <a:cs typeface="Calibri"/>
                <a:sym typeface="Calibri"/>
                <a:hlinkClick r:id="rId12"/>
              </a:rPr>
              <a:t>http://vocab.nerc.ac.uk/collection/P06/current</a:t>
            </a:r>
            <a:endParaRPr sz="1800" b="0" i="0" dirty="0">
              <a:solidFill>
                <a:srgbClr val="333333"/>
              </a:solidFill>
              <a:latin typeface="Calibri"/>
              <a:ea typeface="Calibri"/>
              <a:cs typeface="Calibri"/>
              <a:sym typeface="Calibri"/>
            </a:endParaRPr>
          </a:p>
        </p:txBody>
      </p:sp>
      <p:pic>
        <p:nvPicPr>
          <p:cNvPr id="333" name="Google Shape;333;p30"/>
          <p:cNvPicPr preferRelativeResize="0"/>
          <p:nvPr/>
        </p:nvPicPr>
        <p:blipFill rotWithShape="1">
          <a:blip r:embed="rId13">
            <a:alphaModFix/>
          </a:blip>
          <a:srcRect/>
          <a:stretch/>
        </p:blipFill>
        <p:spPr>
          <a:xfrm>
            <a:off x="11489067" y="6428728"/>
            <a:ext cx="537600" cy="33707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pic>
        <p:nvPicPr>
          <p:cNvPr id="338" name="Google Shape;338;p31"/>
          <p:cNvPicPr preferRelativeResize="0"/>
          <p:nvPr/>
        </p:nvPicPr>
        <p:blipFill rotWithShape="1">
          <a:blip r:embed="rId3">
            <a:alphaModFix/>
          </a:blip>
          <a:srcRect/>
          <a:stretch/>
        </p:blipFill>
        <p:spPr>
          <a:xfrm>
            <a:off x="250372" y="525723"/>
            <a:ext cx="4529688" cy="3142881"/>
          </a:xfrm>
          <a:prstGeom prst="rect">
            <a:avLst/>
          </a:prstGeom>
          <a:noFill/>
          <a:ln w="9525" cap="flat" cmpd="sng">
            <a:solidFill>
              <a:schemeClr val="dk1"/>
            </a:solidFill>
            <a:prstDash val="solid"/>
            <a:round/>
            <a:headEnd type="none" w="sm" len="sm"/>
            <a:tailEnd type="none" w="sm" len="sm"/>
          </a:ln>
        </p:spPr>
      </p:pic>
      <p:sp>
        <p:nvSpPr>
          <p:cNvPr id="339" name="Google Shape;339;p31"/>
          <p:cNvSpPr/>
          <p:nvPr/>
        </p:nvSpPr>
        <p:spPr>
          <a:xfrm>
            <a:off x="108858" y="0"/>
            <a:ext cx="8064758"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u="sng">
                <a:solidFill>
                  <a:schemeClr val="hlink"/>
                </a:solidFill>
                <a:latin typeface="Calibri"/>
                <a:ea typeface="Calibri"/>
                <a:cs typeface="Calibri"/>
                <a:sym typeface="Calibri"/>
                <a:hlinkClick r:id="rId4"/>
              </a:rPr>
              <a:t>https://www.bodc.ac.uk/resources/vocabularies/vocabulary_search/</a:t>
            </a:r>
            <a:r>
              <a:rPr lang="en-US" sz="1800">
                <a:solidFill>
                  <a:schemeClr val="dk1"/>
                </a:solidFill>
                <a:latin typeface="Calibri"/>
                <a:ea typeface="Calibri"/>
                <a:cs typeface="Calibri"/>
                <a:sym typeface="Calibri"/>
              </a:rPr>
              <a:t>.</a:t>
            </a:r>
            <a:endParaRPr/>
          </a:p>
        </p:txBody>
      </p:sp>
      <p:pic>
        <p:nvPicPr>
          <p:cNvPr id="340" name="Google Shape;340;p31"/>
          <p:cNvPicPr preferRelativeResize="0"/>
          <p:nvPr/>
        </p:nvPicPr>
        <p:blipFill rotWithShape="1">
          <a:blip r:embed="rId5">
            <a:alphaModFix/>
          </a:blip>
          <a:srcRect/>
          <a:stretch/>
        </p:blipFill>
        <p:spPr>
          <a:xfrm>
            <a:off x="5467739" y="3507381"/>
            <a:ext cx="6630019" cy="2800113"/>
          </a:xfrm>
          <a:prstGeom prst="rect">
            <a:avLst/>
          </a:prstGeom>
          <a:noFill/>
          <a:ln w="9525" cap="flat" cmpd="sng">
            <a:solidFill>
              <a:schemeClr val="dk1"/>
            </a:solidFill>
            <a:prstDash val="solid"/>
            <a:round/>
            <a:headEnd type="none" w="sm" len="sm"/>
            <a:tailEnd type="none" w="sm" len="sm"/>
          </a:ln>
        </p:spPr>
      </p:pic>
      <p:pic>
        <p:nvPicPr>
          <p:cNvPr id="341" name="Google Shape;341;p31"/>
          <p:cNvPicPr preferRelativeResize="0"/>
          <p:nvPr/>
        </p:nvPicPr>
        <p:blipFill rotWithShape="1">
          <a:blip r:embed="rId6">
            <a:alphaModFix/>
          </a:blip>
          <a:srcRect/>
          <a:stretch/>
        </p:blipFill>
        <p:spPr>
          <a:xfrm>
            <a:off x="5131837" y="1115925"/>
            <a:ext cx="6235635" cy="1163500"/>
          </a:xfrm>
          <a:prstGeom prst="rect">
            <a:avLst/>
          </a:prstGeom>
          <a:noFill/>
          <a:ln w="9525" cap="flat" cmpd="sng">
            <a:solidFill>
              <a:schemeClr val="dk1"/>
            </a:solidFill>
            <a:prstDash val="solid"/>
            <a:round/>
            <a:headEnd type="none" w="sm" len="sm"/>
            <a:tailEnd type="none" w="sm" len="sm"/>
          </a:ln>
        </p:spPr>
      </p:pic>
      <p:pic>
        <p:nvPicPr>
          <p:cNvPr id="342" name="Google Shape;342;p31"/>
          <p:cNvPicPr preferRelativeResize="0"/>
          <p:nvPr/>
        </p:nvPicPr>
        <p:blipFill rotWithShape="1">
          <a:blip r:embed="rId7">
            <a:alphaModFix/>
          </a:blip>
          <a:srcRect/>
          <a:stretch/>
        </p:blipFill>
        <p:spPr>
          <a:xfrm>
            <a:off x="308130" y="4384777"/>
            <a:ext cx="4095918" cy="2213077"/>
          </a:xfrm>
          <a:prstGeom prst="rect">
            <a:avLst/>
          </a:prstGeom>
          <a:noFill/>
          <a:ln w="9525" cap="flat" cmpd="sng">
            <a:solidFill>
              <a:schemeClr val="dk1"/>
            </a:solidFill>
            <a:prstDash val="solid"/>
            <a:round/>
            <a:headEnd type="none" w="sm" len="sm"/>
            <a:tailEnd type="none" w="sm" len="sm"/>
          </a:ln>
        </p:spPr>
      </p:pic>
      <p:sp>
        <p:nvSpPr>
          <p:cNvPr id="343" name="Google Shape;343;p31"/>
          <p:cNvSpPr/>
          <p:nvPr/>
        </p:nvSpPr>
        <p:spPr>
          <a:xfrm>
            <a:off x="4060210" y="1759036"/>
            <a:ext cx="1063690" cy="338127"/>
          </a:xfrm>
          <a:prstGeom prst="rightArrow">
            <a:avLst>
              <a:gd name="adj1" fmla="val 50000"/>
              <a:gd name="adj2" fmla="val 50000"/>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44" name="Google Shape;344;p31"/>
          <p:cNvSpPr/>
          <p:nvPr/>
        </p:nvSpPr>
        <p:spPr>
          <a:xfrm rot="5400000">
            <a:off x="7472707" y="2806473"/>
            <a:ext cx="1063690" cy="338127"/>
          </a:xfrm>
          <a:prstGeom prst="rightArrow">
            <a:avLst>
              <a:gd name="adj1" fmla="val 50000"/>
              <a:gd name="adj2" fmla="val 50000"/>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45" name="Google Shape;345;p31"/>
          <p:cNvSpPr/>
          <p:nvPr/>
        </p:nvSpPr>
        <p:spPr>
          <a:xfrm rot="10800000">
            <a:off x="4404049" y="5322252"/>
            <a:ext cx="1063690" cy="338127"/>
          </a:xfrm>
          <a:prstGeom prst="rightArrow">
            <a:avLst>
              <a:gd name="adj1" fmla="val 50000"/>
              <a:gd name="adj2" fmla="val 50000"/>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46" name="Google Shape;346;p31"/>
          <p:cNvSpPr/>
          <p:nvPr/>
        </p:nvSpPr>
        <p:spPr>
          <a:xfrm>
            <a:off x="177282" y="4711959"/>
            <a:ext cx="4414773" cy="279919"/>
          </a:xfrm>
          <a:prstGeom prst="frame">
            <a:avLst>
              <a:gd name="adj1" fmla="val 12500"/>
            </a:avLst>
          </a:prstGeom>
          <a:solidFill>
            <a:srgbClr val="FF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pic>
        <p:nvPicPr>
          <p:cNvPr id="347" name="Google Shape;347;p31"/>
          <p:cNvPicPr preferRelativeResize="0"/>
          <p:nvPr/>
        </p:nvPicPr>
        <p:blipFill rotWithShape="1">
          <a:blip r:embed="rId8">
            <a:alphaModFix/>
          </a:blip>
          <a:srcRect/>
          <a:stretch/>
        </p:blipFill>
        <p:spPr>
          <a:xfrm>
            <a:off x="11489067" y="6428728"/>
            <a:ext cx="537600" cy="3370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415600" y="477079"/>
            <a:ext cx="11360800" cy="879888"/>
          </a:xfrm>
          <a:prstGeom prst="rect">
            <a:avLst/>
          </a:prstGeom>
          <a:noFill/>
          <a:ln>
            <a:noFill/>
          </a:ln>
        </p:spPr>
        <p:txBody>
          <a:bodyPr spcFirstLastPara="1" wrap="square" lIns="121900" tIns="121900" rIns="121900" bIns="121900" anchor="t" anchorCtr="0">
            <a:noAutofit/>
          </a:bodyPr>
          <a:lstStyle/>
          <a:p>
            <a:pPr lvl="0"/>
            <a:r>
              <a:rPr lang="en" b="1" dirty="0">
                <a:solidFill>
                  <a:srgbClr val="1E3566"/>
                </a:solidFill>
                <a:latin typeface="Montserrat"/>
                <a:ea typeface="Montserrat"/>
                <a:cs typeface="Montserrat"/>
                <a:sym typeface="Montserrat"/>
              </a:rPr>
              <a:t>DwC and OBIS - Required Terms</a:t>
            </a:r>
            <a:endParaRPr b="1" dirty="0">
              <a:solidFill>
                <a:srgbClr val="1E3566"/>
              </a:solidFill>
              <a:latin typeface="Montserrat"/>
              <a:ea typeface="Montserrat"/>
              <a:cs typeface="Montserrat"/>
              <a:sym typeface="Montserrat"/>
            </a:endParaRPr>
          </a:p>
        </p:txBody>
      </p:sp>
      <p:sp>
        <p:nvSpPr>
          <p:cNvPr id="114" name="Google Shape;114;p17"/>
          <p:cNvSpPr txBox="1"/>
          <p:nvPr/>
        </p:nvSpPr>
        <p:spPr>
          <a:xfrm>
            <a:off x="115267" y="6459667"/>
            <a:ext cx="300400" cy="307200"/>
          </a:xfrm>
          <a:prstGeom prst="rect">
            <a:avLst/>
          </a:prstGeom>
          <a:noFill/>
          <a:ln>
            <a:noFill/>
          </a:ln>
        </p:spPr>
        <p:txBody>
          <a:bodyPr spcFirstLastPara="1" wrap="square" lIns="121900" tIns="121900" rIns="121900" bIns="121900" anchor="t" anchorCtr="0">
            <a:noAutofit/>
          </a:bodyPr>
          <a:lstStyle/>
          <a:p>
            <a:pPr>
              <a:buSzPts val="1400"/>
            </a:pPr>
            <a:endParaRPr sz="1867"/>
          </a:p>
        </p:txBody>
      </p:sp>
      <p:pic>
        <p:nvPicPr>
          <p:cNvPr id="117" name="Google Shape;117;p17"/>
          <p:cNvPicPr preferRelativeResize="0"/>
          <p:nvPr/>
        </p:nvPicPr>
        <p:blipFill rotWithShape="1">
          <a:blip r:embed="rId3">
            <a:alphaModFix/>
          </a:blip>
          <a:srcRect/>
          <a:stretch/>
        </p:blipFill>
        <p:spPr>
          <a:xfrm>
            <a:off x="11489067" y="6428728"/>
            <a:ext cx="537600" cy="337072"/>
          </a:xfrm>
          <a:prstGeom prst="rect">
            <a:avLst/>
          </a:prstGeom>
          <a:noFill/>
          <a:ln>
            <a:noFill/>
          </a:ln>
        </p:spPr>
      </p:pic>
      <p:sp>
        <p:nvSpPr>
          <p:cNvPr id="118" name="Google Shape;118;p17"/>
          <p:cNvSpPr txBox="1"/>
          <p:nvPr/>
        </p:nvSpPr>
        <p:spPr>
          <a:xfrm>
            <a:off x="7957457" y="6145543"/>
            <a:ext cx="649200" cy="763600"/>
          </a:xfrm>
          <a:prstGeom prst="rect">
            <a:avLst/>
          </a:prstGeom>
          <a:noFill/>
          <a:ln>
            <a:noFill/>
          </a:ln>
        </p:spPr>
        <p:txBody>
          <a:bodyPr spcFirstLastPara="1" wrap="square" lIns="121900" tIns="60933" rIns="121900" bIns="60933" anchor="t" anchorCtr="0">
            <a:noAutofit/>
          </a:bodyPr>
          <a:lstStyle/>
          <a:p>
            <a:endParaRPr sz="1867"/>
          </a:p>
        </p:txBody>
      </p:sp>
      <p:sp>
        <p:nvSpPr>
          <p:cNvPr id="119" name="Google Shape;119;p17"/>
          <p:cNvSpPr txBox="1"/>
          <p:nvPr/>
        </p:nvSpPr>
        <p:spPr>
          <a:xfrm>
            <a:off x="415600" y="1192697"/>
            <a:ext cx="11661134" cy="5334647"/>
          </a:xfrm>
          <a:prstGeom prst="rect">
            <a:avLst/>
          </a:prstGeom>
          <a:noFill/>
          <a:ln>
            <a:noFill/>
          </a:ln>
        </p:spPr>
        <p:txBody>
          <a:bodyPr spcFirstLastPara="1" wrap="square" lIns="121900" tIns="121900" rIns="121900" bIns="121900" anchor="t" anchorCtr="0">
            <a:noAutofit/>
          </a:bodyPr>
          <a:lstStyle/>
          <a:p>
            <a:pPr marL="186262">
              <a:lnSpc>
                <a:spcPct val="115000"/>
              </a:lnSpc>
              <a:buClr>
                <a:schemeClr val="dk1"/>
              </a:buClr>
              <a:buSzPts val="1400"/>
            </a:pPr>
            <a:r>
              <a:rPr lang="en-CA" sz="1867" dirty="0">
                <a:solidFill>
                  <a:schemeClr val="dk1"/>
                </a:solidFill>
              </a:rPr>
              <a:t>	Eight required </a:t>
            </a:r>
            <a:r>
              <a:rPr lang="en-CA" sz="1867" dirty="0" err="1">
                <a:solidFill>
                  <a:schemeClr val="dk1"/>
                </a:solidFill>
              </a:rPr>
              <a:t>DwC</a:t>
            </a:r>
            <a:r>
              <a:rPr lang="en-CA" sz="1867" dirty="0">
                <a:solidFill>
                  <a:schemeClr val="dk1"/>
                </a:solidFill>
              </a:rPr>
              <a:t> terms for an OBIS contribution:</a:t>
            </a:r>
          </a:p>
          <a:p>
            <a:pPr marL="609585" indent="-423323">
              <a:lnSpc>
                <a:spcPct val="115000"/>
              </a:lnSpc>
              <a:buClr>
                <a:schemeClr val="dk1"/>
              </a:buClr>
              <a:buSzPts val="1400"/>
              <a:buChar char="●"/>
            </a:pPr>
            <a:r>
              <a:rPr lang="en" sz="1867" dirty="0">
                <a:solidFill>
                  <a:schemeClr val="dk1"/>
                </a:solidFill>
              </a:rPr>
              <a:t>occurrenceID</a:t>
            </a:r>
          </a:p>
          <a:p>
            <a:pPr marL="186262">
              <a:lnSpc>
                <a:spcPct val="115000"/>
              </a:lnSpc>
              <a:buClr>
                <a:schemeClr val="dk1"/>
              </a:buClr>
              <a:buSzPts val="1400"/>
            </a:pPr>
            <a:r>
              <a:rPr lang="en" sz="1867" dirty="0">
                <a:solidFill>
                  <a:schemeClr val="dk1"/>
                </a:solidFill>
              </a:rPr>
              <a:t>	 - institutionCode + collectionCode + catalogNumber </a:t>
            </a:r>
            <a:endParaRPr sz="1867" dirty="0">
              <a:solidFill>
                <a:schemeClr val="dk1"/>
              </a:solidFill>
            </a:endParaRPr>
          </a:p>
          <a:p>
            <a:pPr marL="609585" indent="-423323">
              <a:lnSpc>
                <a:spcPct val="115000"/>
              </a:lnSpc>
              <a:buSzPts val="1400"/>
              <a:buChar char="●"/>
            </a:pPr>
            <a:r>
              <a:rPr lang="en" sz="1867" dirty="0">
                <a:solidFill>
                  <a:schemeClr val="dk1"/>
                </a:solidFill>
              </a:rPr>
              <a:t>eventDate </a:t>
            </a:r>
          </a:p>
          <a:p>
            <a:pPr marL="186262" lvl="2">
              <a:lnSpc>
                <a:spcPct val="115000"/>
              </a:lnSpc>
              <a:buSzPts val="1400"/>
            </a:pPr>
            <a:r>
              <a:rPr lang="en" sz="1867" dirty="0">
                <a:solidFill>
                  <a:schemeClr val="dk1"/>
                </a:solidFill>
              </a:rPr>
              <a:t>	- uses the</a:t>
            </a:r>
            <a:r>
              <a:rPr lang="en" sz="1867" dirty="0">
                <a:solidFill>
                  <a:schemeClr val="dk1"/>
                </a:solidFill>
                <a:uFill>
                  <a:noFill/>
                </a:uFill>
                <a:hlinkClick r:id="rId4"/>
              </a:rPr>
              <a:t> </a:t>
            </a:r>
            <a:r>
              <a:rPr lang="en" sz="1867" u="sng" dirty="0">
                <a:solidFill>
                  <a:schemeClr val="hlink"/>
                </a:solidFill>
                <a:hlinkClick r:id="rId4"/>
              </a:rPr>
              <a:t>ISO 8601 standard</a:t>
            </a:r>
            <a:r>
              <a:rPr lang="en" sz="1867" dirty="0">
                <a:solidFill>
                  <a:schemeClr val="dk1"/>
                </a:solidFill>
              </a:rPr>
              <a:t>, yyyy-mm-ddThh:mm:ss</a:t>
            </a:r>
            <a:endParaRPr sz="1867" dirty="0">
              <a:solidFill>
                <a:schemeClr val="dk1"/>
              </a:solidFill>
            </a:endParaRPr>
          </a:p>
          <a:p>
            <a:pPr marL="609585" indent="-423323">
              <a:lnSpc>
                <a:spcPct val="115000"/>
              </a:lnSpc>
              <a:buSzPts val="1400"/>
              <a:buChar char="●"/>
            </a:pPr>
            <a:r>
              <a:rPr lang="en" sz="1867" dirty="0">
                <a:solidFill>
                  <a:schemeClr val="dk1"/>
                </a:solidFill>
              </a:rPr>
              <a:t>decimalLongitude, decimalLatitude </a:t>
            </a:r>
          </a:p>
          <a:p>
            <a:pPr marL="186262">
              <a:lnSpc>
                <a:spcPct val="115000"/>
              </a:lnSpc>
              <a:buSzPts val="1400"/>
            </a:pPr>
            <a:r>
              <a:rPr lang="en" sz="1867" dirty="0">
                <a:solidFill>
                  <a:schemeClr val="dk1"/>
                </a:solidFill>
              </a:rPr>
              <a:t>	- spatial reference system </a:t>
            </a:r>
            <a:r>
              <a:rPr lang="en" sz="1867" u="sng" dirty="0">
                <a:solidFill>
                  <a:schemeClr val="hlink"/>
                </a:solidFill>
                <a:hlinkClick r:id="rId5"/>
              </a:rPr>
              <a:t>EPSG:4326</a:t>
            </a:r>
            <a:endParaRPr sz="1867" dirty="0">
              <a:solidFill>
                <a:schemeClr val="dk1"/>
              </a:solidFill>
            </a:endParaRPr>
          </a:p>
          <a:p>
            <a:pPr marL="609585" indent="-423323">
              <a:lnSpc>
                <a:spcPct val="115000"/>
              </a:lnSpc>
              <a:buClr>
                <a:schemeClr val="dk1"/>
              </a:buClr>
              <a:buSzPts val="1400"/>
              <a:buChar char="●"/>
            </a:pPr>
            <a:r>
              <a:rPr lang="en" sz="1867" dirty="0">
                <a:solidFill>
                  <a:schemeClr val="dk1"/>
                </a:solidFill>
              </a:rPr>
              <a:t>scientificName </a:t>
            </a:r>
          </a:p>
          <a:p>
            <a:pPr marL="186262">
              <a:lnSpc>
                <a:spcPct val="115000"/>
              </a:lnSpc>
              <a:buClr>
                <a:schemeClr val="dk1"/>
              </a:buClr>
              <a:buSzPts val="1400"/>
            </a:pPr>
            <a:r>
              <a:rPr lang="en" sz="1867" dirty="0">
                <a:solidFill>
                  <a:schemeClr val="dk1"/>
                </a:solidFill>
              </a:rPr>
              <a:t>	- originally recorded, highest precision possible</a:t>
            </a:r>
            <a:endParaRPr sz="1867" dirty="0">
              <a:solidFill>
                <a:schemeClr val="dk1"/>
              </a:solidFill>
            </a:endParaRPr>
          </a:p>
          <a:p>
            <a:pPr marL="609585" indent="-423323">
              <a:lnSpc>
                <a:spcPct val="115000"/>
              </a:lnSpc>
              <a:buClr>
                <a:schemeClr val="dk1"/>
              </a:buClr>
              <a:buSzPts val="1400"/>
              <a:buChar char="●"/>
            </a:pPr>
            <a:r>
              <a:rPr lang="en" sz="1867" dirty="0">
                <a:solidFill>
                  <a:schemeClr val="dk1"/>
                </a:solidFill>
              </a:rPr>
              <a:t>scientificNameID</a:t>
            </a:r>
          </a:p>
          <a:p>
            <a:pPr marL="186262">
              <a:lnSpc>
                <a:spcPct val="115000"/>
              </a:lnSpc>
              <a:buClr>
                <a:schemeClr val="dk1"/>
              </a:buClr>
              <a:buSzPts val="1400"/>
            </a:pPr>
            <a:r>
              <a:rPr lang="en" sz="1867" dirty="0">
                <a:solidFill>
                  <a:schemeClr val="dk1"/>
                </a:solidFill>
              </a:rPr>
              <a:t>	 -  from WoRMS</a:t>
            </a:r>
            <a:endParaRPr sz="1867" dirty="0">
              <a:solidFill>
                <a:schemeClr val="dk1"/>
              </a:solidFill>
            </a:endParaRPr>
          </a:p>
          <a:p>
            <a:pPr marL="609585" indent="-423323">
              <a:lnSpc>
                <a:spcPct val="115000"/>
              </a:lnSpc>
              <a:buClr>
                <a:schemeClr val="dk1"/>
              </a:buClr>
              <a:buSzPts val="1400"/>
              <a:buChar char="●"/>
            </a:pPr>
            <a:r>
              <a:rPr lang="en" sz="1867" dirty="0">
                <a:solidFill>
                  <a:schemeClr val="dk1"/>
                </a:solidFill>
              </a:rPr>
              <a:t>occurrenceStatus</a:t>
            </a:r>
          </a:p>
          <a:p>
            <a:pPr marL="186262">
              <a:lnSpc>
                <a:spcPct val="115000"/>
              </a:lnSpc>
              <a:buClr>
                <a:schemeClr val="dk1"/>
              </a:buClr>
              <a:buSzPts val="1400"/>
            </a:pPr>
            <a:r>
              <a:rPr lang="en" sz="1867" dirty="0">
                <a:solidFill>
                  <a:schemeClr val="dk1"/>
                </a:solidFill>
              </a:rPr>
              <a:t> 	- presence/absence of taxon at location</a:t>
            </a:r>
            <a:endParaRPr sz="1867" dirty="0">
              <a:solidFill>
                <a:schemeClr val="dk1"/>
              </a:solidFill>
            </a:endParaRPr>
          </a:p>
          <a:p>
            <a:pPr marL="609585" indent="-423323">
              <a:lnSpc>
                <a:spcPct val="115000"/>
              </a:lnSpc>
              <a:buClr>
                <a:schemeClr val="dk1"/>
              </a:buClr>
              <a:buSzPts val="1400"/>
              <a:buChar char="●"/>
            </a:pPr>
            <a:r>
              <a:rPr lang="en" sz="1867" dirty="0">
                <a:solidFill>
                  <a:schemeClr val="dk1"/>
                </a:solidFill>
              </a:rPr>
              <a:t>basisOfRecord </a:t>
            </a:r>
          </a:p>
          <a:p>
            <a:pPr marL="186262">
              <a:lnSpc>
                <a:spcPct val="115000"/>
              </a:lnSpc>
              <a:buClr>
                <a:schemeClr val="dk1"/>
              </a:buClr>
              <a:buSzPts val="1400"/>
            </a:pPr>
            <a:r>
              <a:rPr lang="en" sz="1867" dirty="0">
                <a:solidFill>
                  <a:schemeClr val="dk1"/>
                </a:solidFill>
              </a:rPr>
              <a:t>	- specimen preserved? If so where.  Human or Machine Observation</a:t>
            </a:r>
            <a:endParaRPr sz="1867" dirty="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2"/>
          <p:cNvSpPr txBox="1">
            <a:spLocks noGrp="1"/>
          </p:cNvSpPr>
          <p:nvPr>
            <p:ph type="title"/>
          </p:nvPr>
        </p:nvSpPr>
        <p:spPr>
          <a:xfrm>
            <a:off x="1757399" y="-19067"/>
            <a:ext cx="8892480" cy="836712"/>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2400"/>
              <a:buFont typeface="Calibri"/>
              <a:buNone/>
            </a:pPr>
            <a:r>
              <a:rPr lang="en-US" sz="2400"/>
              <a:t>Data Standardisation</a:t>
            </a:r>
            <a:endParaRPr sz="2400"/>
          </a:p>
        </p:txBody>
      </p:sp>
      <p:sp>
        <p:nvSpPr>
          <p:cNvPr id="354" name="Google Shape;354;p32"/>
          <p:cNvSpPr/>
          <p:nvPr/>
        </p:nvSpPr>
        <p:spPr>
          <a:xfrm>
            <a:off x="4546928" y="2420888"/>
            <a:ext cx="2744744" cy="1143016"/>
          </a:xfrm>
          <a:prstGeom prst="ellipse">
            <a:avLst/>
          </a:prstGeom>
          <a:noFill/>
          <a:ln w="12700" cap="flat" cmpd="sng">
            <a:solidFill>
              <a:schemeClr val="accent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355" name="Google Shape;355;p32"/>
          <p:cNvCxnSpPr>
            <a:endCxn id="356" idx="1"/>
          </p:cNvCxnSpPr>
          <p:nvPr/>
        </p:nvCxnSpPr>
        <p:spPr>
          <a:xfrm rot="10800000" flipH="1">
            <a:off x="7248216" y="2910358"/>
            <a:ext cx="791100" cy="195000"/>
          </a:xfrm>
          <a:prstGeom prst="curvedConnector3">
            <a:avLst>
              <a:gd name="adj1" fmla="val 49994"/>
            </a:avLst>
          </a:prstGeom>
          <a:noFill/>
          <a:ln w="25400" cap="flat" cmpd="sng">
            <a:solidFill>
              <a:schemeClr val="accent6"/>
            </a:solidFill>
            <a:prstDash val="solid"/>
            <a:miter lim="800000"/>
            <a:headEnd type="none" w="sm" len="sm"/>
            <a:tailEnd type="triangle" w="med" len="med"/>
          </a:ln>
        </p:spPr>
      </p:cxnSp>
      <p:sp>
        <p:nvSpPr>
          <p:cNvPr id="356" name="Google Shape;356;p32"/>
          <p:cNvSpPr txBox="1"/>
          <p:nvPr/>
        </p:nvSpPr>
        <p:spPr>
          <a:xfrm>
            <a:off x="8039316" y="2602581"/>
            <a:ext cx="2664296" cy="61555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700">
                <a:solidFill>
                  <a:schemeClr val="dk1"/>
                </a:solidFill>
                <a:latin typeface="Calibri"/>
                <a:ea typeface="Calibri"/>
                <a:cs typeface="Calibri"/>
                <a:sym typeface="Calibri"/>
              </a:rPr>
              <a:t>Controlled vocabulary </a:t>
            </a:r>
            <a:endParaRPr/>
          </a:p>
          <a:p>
            <a:pPr marL="0" marR="0" lvl="0" indent="0" algn="l" rtl="0">
              <a:spcBef>
                <a:spcPts val="0"/>
              </a:spcBef>
              <a:spcAft>
                <a:spcPts val="0"/>
              </a:spcAft>
              <a:buNone/>
            </a:pPr>
            <a:r>
              <a:rPr lang="en-US" sz="1700">
                <a:solidFill>
                  <a:schemeClr val="dk1"/>
                </a:solidFill>
                <a:latin typeface="Calibri"/>
                <a:ea typeface="Calibri"/>
                <a:cs typeface="Calibri"/>
                <a:sym typeface="Calibri"/>
              </a:rPr>
              <a:t>Persistent identifiers (URIs)</a:t>
            </a:r>
            <a:endParaRPr/>
          </a:p>
        </p:txBody>
      </p:sp>
      <p:sp>
        <p:nvSpPr>
          <p:cNvPr id="357" name="Google Shape;357;p32"/>
          <p:cNvSpPr/>
          <p:nvPr/>
        </p:nvSpPr>
        <p:spPr>
          <a:xfrm>
            <a:off x="4367808" y="1518144"/>
            <a:ext cx="3019242" cy="196977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000" b="1">
              <a:solidFill>
                <a:schemeClr val="dk1"/>
              </a:solidFill>
              <a:latin typeface="Calibri"/>
              <a:ea typeface="Calibri"/>
              <a:cs typeface="Calibri"/>
              <a:sym typeface="Calibri"/>
            </a:endParaRPr>
          </a:p>
          <a:p>
            <a:pPr marL="0" marR="0" lvl="0" indent="0" algn="l" rtl="0">
              <a:spcBef>
                <a:spcPts val="0"/>
              </a:spcBef>
              <a:spcAft>
                <a:spcPts val="0"/>
              </a:spcAft>
              <a:buNone/>
            </a:pPr>
            <a:endParaRPr sz="1700">
              <a:solidFill>
                <a:schemeClr val="dk1"/>
              </a:solidFill>
              <a:latin typeface="Calibri"/>
              <a:ea typeface="Calibri"/>
              <a:cs typeface="Calibri"/>
              <a:sym typeface="Calibri"/>
            </a:endParaRPr>
          </a:p>
          <a:p>
            <a:pPr marL="0" marR="0" lvl="0" indent="0" algn="l" rtl="0">
              <a:spcBef>
                <a:spcPts val="0"/>
              </a:spcBef>
              <a:spcAft>
                <a:spcPts val="0"/>
              </a:spcAft>
              <a:buNone/>
            </a:pPr>
            <a:endParaRPr sz="1700">
              <a:solidFill>
                <a:schemeClr val="dk1"/>
              </a:solidFill>
              <a:latin typeface="Calibri"/>
              <a:ea typeface="Calibri"/>
              <a:cs typeface="Calibri"/>
              <a:sym typeface="Calibri"/>
            </a:endParaRPr>
          </a:p>
          <a:p>
            <a:pPr marL="0" marR="0" lvl="0" indent="0" algn="l" rtl="0">
              <a:spcBef>
                <a:spcPts val="0"/>
              </a:spcBef>
              <a:spcAft>
                <a:spcPts val="0"/>
              </a:spcAft>
              <a:buNone/>
            </a:pPr>
            <a:endParaRPr sz="1700">
              <a:solidFill>
                <a:schemeClr val="dk1"/>
              </a:solidFill>
              <a:latin typeface="Calibri"/>
              <a:ea typeface="Calibri"/>
              <a:cs typeface="Calibri"/>
              <a:sym typeface="Calibri"/>
            </a:endParaRPr>
          </a:p>
          <a:p>
            <a:pPr marL="0" marR="0" lvl="0" indent="0" algn="l" rtl="0">
              <a:spcBef>
                <a:spcPts val="0"/>
              </a:spcBef>
              <a:spcAft>
                <a:spcPts val="0"/>
              </a:spcAft>
              <a:buNone/>
            </a:pPr>
            <a:r>
              <a:rPr lang="en-US" sz="1700">
                <a:solidFill>
                  <a:schemeClr val="dk1"/>
                </a:solidFill>
                <a:latin typeface="Calibri"/>
                <a:ea typeface="Calibri"/>
                <a:cs typeface="Calibri"/>
                <a:sym typeface="Calibri"/>
              </a:rPr>
              <a:t>	+ MeasurementTypeID	</a:t>
            </a:r>
            <a:endParaRPr/>
          </a:p>
          <a:p>
            <a:pPr marL="0" marR="0" lvl="0" indent="0" algn="l" rtl="0">
              <a:spcBef>
                <a:spcPts val="0"/>
              </a:spcBef>
              <a:spcAft>
                <a:spcPts val="0"/>
              </a:spcAft>
              <a:buNone/>
            </a:pPr>
            <a:r>
              <a:rPr lang="en-US" sz="1700">
                <a:solidFill>
                  <a:schemeClr val="dk1"/>
                </a:solidFill>
                <a:latin typeface="Calibri"/>
                <a:ea typeface="Calibri"/>
                <a:cs typeface="Calibri"/>
                <a:sym typeface="Calibri"/>
              </a:rPr>
              <a:t>	+ MeasurementValueID</a:t>
            </a:r>
            <a:endParaRPr sz="1700">
              <a:solidFill>
                <a:schemeClr val="dk1"/>
              </a:solidFill>
              <a:latin typeface="Calibri"/>
              <a:ea typeface="Calibri"/>
              <a:cs typeface="Calibri"/>
              <a:sym typeface="Calibri"/>
            </a:endParaRPr>
          </a:p>
          <a:p>
            <a:pPr marL="0" marR="0" lvl="0" indent="0" algn="l" rtl="0">
              <a:spcBef>
                <a:spcPts val="0"/>
              </a:spcBef>
              <a:spcAft>
                <a:spcPts val="0"/>
              </a:spcAft>
              <a:buNone/>
            </a:pPr>
            <a:r>
              <a:rPr lang="en-US" sz="1700">
                <a:solidFill>
                  <a:schemeClr val="dk1"/>
                </a:solidFill>
                <a:latin typeface="Calibri"/>
                <a:ea typeface="Calibri"/>
                <a:cs typeface="Calibri"/>
                <a:sym typeface="Calibri"/>
              </a:rPr>
              <a:t>	+ MeasurementUnitID</a:t>
            </a:r>
            <a:endParaRPr sz="1700">
              <a:solidFill>
                <a:schemeClr val="dk1"/>
              </a:solidFill>
              <a:latin typeface="Calibri"/>
              <a:ea typeface="Calibri"/>
              <a:cs typeface="Calibri"/>
              <a:sym typeface="Calibri"/>
            </a:endParaRPr>
          </a:p>
        </p:txBody>
      </p:sp>
      <p:sp>
        <p:nvSpPr>
          <p:cNvPr id="358" name="Google Shape;358;p32"/>
          <p:cNvSpPr/>
          <p:nvPr/>
        </p:nvSpPr>
        <p:spPr>
          <a:xfrm>
            <a:off x="2207568" y="1484785"/>
            <a:ext cx="5147672" cy="2161261"/>
          </a:xfrm>
          <a:prstGeom prst="rect">
            <a:avLst/>
          </a:prstGeom>
          <a:noFill/>
          <a:ln w="12700" cap="flat" cmpd="sng">
            <a:solidFill>
              <a:srgbClr val="3399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59" name="Google Shape;359;p32"/>
          <p:cNvSpPr/>
          <p:nvPr/>
        </p:nvSpPr>
        <p:spPr>
          <a:xfrm>
            <a:off x="1919536" y="1518144"/>
            <a:ext cx="3019242" cy="196977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000" b="1">
              <a:solidFill>
                <a:schemeClr val="dk1"/>
              </a:solidFill>
              <a:latin typeface="Calibri"/>
              <a:ea typeface="Calibri"/>
              <a:cs typeface="Calibri"/>
              <a:sym typeface="Calibri"/>
            </a:endParaRPr>
          </a:p>
          <a:p>
            <a:pPr marL="0" marR="0" lvl="0" indent="0" algn="l" rtl="0">
              <a:spcBef>
                <a:spcPts val="0"/>
              </a:spcBef>
              <a:spcAft>
                <a:spcPts val="0"/>
              </a:spcAft>
              <a:buNone/>
            </a:pPr>
            <a:endParaRPr sz="1700">
              <a:solidFill>
                <a:schemeClr val="dk1"/>
              </a:solidFill>
              <a:latin typeface="Calibri"/>
              <a:ea typeface="Calibri"/>
              <a:cs typeface="Calibri"/>
              <a:sym typeface="Calibri"/>
            </a:endParaRPr>
          </a:p>
          <a:p>
            <a:pPr marL="0" marR="0" lvl="0" indent="0" algn="l" rtl="0">
              <a:spcBef>
                <a:spcPts val="0"/>
              </a:spcBef>
              <a:spcAft>
                <a:spcPts val="0"/>
              </a:spcAft>
              <a:buNone/>
            </a:pPr>
            <a:endParaRPr sz="1700">
              <a:solidFill>
                <a:schemeClr val="dk1"/>
              </a:solidFill>
              <a:latin typeface="Calibri"/>
              <a:ea typeface="Calibri"/>
              <a:cs typeface="Calibri"/>
              <a:sym typeface="Calibri"/>
            </a:endParaRPr>
          </a:p>
          <a:p>
            <a:pPr marL="0" marR="0" lvl="0" indent="0" algn="l" rtl="0">
              <a:spcBef>
                <a:spcPts val="0"/>
              </a:spcBef>
              <a:spcAft>
                <a:spcPts val="0"/>
              </a:spcAft>
              <a:buNone/>
            </a:pPr>
            <a:endParaRPr sz="1700">
              <a:solidFill>
                <a:schemeClr val="dk1"/>
              </a:solidFill>
              <a:latin typeface="Calibri"/>
              <a:ea typeface="Calibri"/>
              <a:cs typeface="Calibri"/>
              <a:sym typeface="Calibri"/>
            </a:endParaRPr>
          </a:p>
          <a:p>
            <a:pPr marL="0" marR="0" lvl="0" indent="0" algn="l" rtl="0">
              <a:spcBef>
                <a:spcPts val="0"/>
              </a:spcBef>
              <a:spcAft>
                <a:spcPts val="0"/>
              </a:spcAft>
              <a:buNone/>
            </a:pPr>
            <a:r>
              <a:rPr lang="en-US" sz="1700">
                <a:solidFill>
                  <a:schemeClr val="dk1"/>
                </a:solidFill>
                <a:latin typeface="Calibri"/>
                <a:ea typeface="Calibri"/>
                <a:cs typeface="Calibri"/>
                <a:sym typeface="Calibri"/>
              </a:rPr>
              <a:t>	  MeasurementType	</a:t>
            </a:r>
            <a:endParaRPr/>
          </a:p>
          <a:p>
            <a:pPr marL="0" marR="0" lvl="0" indent="0" algn="l" rtl="0">
              <a:spcBef>
                <a:spcPts val="0"/>
              </a:spcBef>
              <a:spcAft>
                <a:spcPts val="0"/>
              </a:spcAft>
              <a:buNone/>
            </a:pPr>
            <a:r>
              <a:rPr lang="en-US" sz="1700">
                <a:solidFill>
                  <a:schemeClr val="dk1"/>
                </a:solidFill>
                <a:latin typeface="Calibri"/>
                <a:ea typeface="Calibri"/>
                <a:cs typeface="Calibri"/>
                <a:sym typeface="Calibri"/>
              </a:rPr>
              <a:t>	  MeasurementValue</a:t>
            </a:r>
            <a:endParaRPr sz="1700">
              <a:solidFill>
                <a:schemeClr val="dk1"/>
              </a:solidFill>
              <a:latin typeface="Calibri"/>
              <a:ea typeface="Calibri"/>
              <a:cs typeface="Calibri"/>
              <a:sym typeface="Calibri"/>
            </a:endParaRPr>
          </a:p>
          <a:p>
            <a:pPr marL="0" marR="0" lvl="0" indent="0" algn="l" rtl="0">
              <a:spcBef>
                <a:spcPts val="0"/>
              </a:spcBef>
              <a:spcAft>
                <a:spcPts val="0"/>
              </a:spcAft>
              <a:buNone/>
            </a:pPr>
            <a:r>
              <a:rPr lang="en-US" sz="1700">
                <a:solidFill>
                  <a:schemeClr val="dk1"/>
                </a:solidFill>
                <a:latin typeface="Calibri"/>
                <a:ea typeface="Calibri"/>
                <a:cs typeface="Calibri"/>
                <a:sym typeface="Calibri"/>
              </a:rPr>
              <a:t>	  MeasurementUnit</a:t>
            </a:r>
            <a:endParaRPr sz="1700">
              <a:solidFill>
                <a:schemeClr val="dk1"/>
              </a:solidFill>
              <a:latin typeface="Calibri"/>
              <a:ea typeface="Calibri"/>
              <a:cs typeface="Calibri"/>
              <a:sym typeface="Calibri"/>
            </a:endParaRPr>
          </a:p>
        </p:txBody>
      </p:sp>
      <p:sp>
        <p:nvSpPr>
          <p:cNvPr id="360" name="Google Shape;360;p32"/>
          <p:cNvSpPr/>
          <p:nvPr/>
        </p:nvSpPr>
        <p:spPr>
          <a:xfrm>
            <a:off x="2351584" y="1700808"/>
            <a:ext cx="4940088" cy="40011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b="1">
                <a:solidFill>
                  <a:schemeClr val="dk1"/>
                </a:solidFill>
                <a:latin typeface="Calibri"/>
                <a:ea typeface="Calibri"/>
                <a:cs typeface="Calibri"/>
                <a:sym typeface="Calibri"/>
              </a:rPr>
              <a:t>Extended MoF Extension</a:t>
            </a:r>
            <a:endParaRPr/>
          </a:p>
        </p:txBody>
      </p:sp>
      <p:sp>
        <p:nvSpPr>
          <p:cNvPr id="361" name="Google Shape;361;p32"/>
          <p:cNvSpPr/>
          <p:nvPr/>
        </p:nvSpPr>
        <p:spPr>
          <a:xfrm>
            <a:off x="2317178" y="4188414"/>
            <a:ext cx="8027294" cy="2031325"/>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MeasurementType	    MeasurementTypeID</a:t>
            </a:r>
            <a:endParaRPr sz="1800" b="1">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Body length	    http://vocab.nerc.ac.uk/collection/P01/current/OBSINDLX</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Length		    http://vocab.nerc.ac.uk/collection/P01/current/OBSINDLX</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Length (mm)	    http://vocab.nerc.ac.uk/collection/P01/current/OBSINDLX</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length_in_m	    http://vocab.nerc.ac.uk/collection/P01/current/OBSINDLX</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Length of specimen	    http://vocab.nerc.ac.uk/collection/P01/current/OBSINDLX</a:t>
            </a:r>
            <a:endParaRPr/>
          </a:p>
          <a:p>
            <a:pPr marL="0" marR="0" lvl="0" indent="0" algn="l" rtl="0">
              <a:spcBef>
                <a:spcPts val="0"/>
              </a:spcBef>
              <a:spcAft>
                <a:spcPts val="0"/>
              </a:spcAft>
              <a:buNone/>
            </a:pPr>
            <a:r>
              <a:rPr lang="en-US" sz="1800" b="1">
                <a:solidFill>
                  <a:schemeClr val="dk1"/>
                </a:solidFill>
                <a:latin typeface="Calibri"/>
                <a:ea typeface="Calibri"/>
                <a:cs typeface="Calibri"/>
                <a:sym typeface="Calibri"/>
              </a:rPr>
              <a:t>…	</a:t>
            </a:r>
            <a:endParaRPr/>
          </a:p>
        </p:txBody>
      </p:sp>
      <p:pic>
        <p:nvPicPr>
          <p:cNvPr id="362" name="Google Shape;362;p32"/>
          <p:cNvPicPr preferRelativeResize="0"/>
          <p:nvPr/>
        </p:nvPicPr>
        <p:blipFill rotWithShape="1">
          <a:blip r:embed="rId3">
            <a:alphaModFix/>
          </a:blip>
          <a:srcRect/>
          <a:stretch/>
        </p:blipFill>
        <p:spPr>
          <a:xfrm>
            <a:off x="1991544" y="857485"/>
            <a:ext cx="5410006" cy="3291088"/>
          </a:xfrm>
          <a:prstGeom prst="rect">
            <a:avLst/>
          </a:prstGeom>
          <a:noFill/>
          <a:ln>
            <a:noFill/>
          </a:ln>
        </p:spPr>
      </p:pic>
      <p:cxnSp>
        <p:nvCxnSpPr>
          <p:cNvPr id="363" name="Google Shape;363;p32"/>
          <p:cNvCxnSpPr/>
          <p:nvPr/>
        </p:nvCxnSpPr>
        <p:spPr>
          <a:xfrm rot="5400000" flipH="1">
            <a:off x="6057066" y="2382854"/>
            <a:ext cx="3030600" cy="933900"/>
          </a:xfrm>
          <a:prstGeom prst="bentConnector3">
            <a:avLst>
              <a:gd name="adj1" fmla="val 100161"/>
            </a:avLst>
          </a:prstGeom>
          <a:noFill/>
          <a:ln w="44450" cap="flat" cmpd="sng">
            <a:solidFill>
              <a:schemeClr val="accent1"/>
            </a:solidFill>
            <a:prstDash val="solid"/>
            <a:miter lim="800000"/>
            <a:headEnd type="none" w="sm" len="sm"/>
            <a:tailEnd type="triangle" w="med" len="med"/>
          </a:ln>
        </p:spPr>
      </p:cxnSp>
      <p:sp>
        <p:nvSpPr>
          <p:cNvPr id="364" name="Google Shape;364;p32"/>
          <p:cNvSpPr/>
          <p:nvPr/>
        </p:nvSpPr>
        <p:spPr>
          <a:xfrm>
            <a:off x="1991544" y="1587891"/>
            <a:ext cx="4752528" cy="200035"/>
          </a:xfrm>
          <a:prstGeom prst="rect">
            <a:avLst/>
          </a:prstGeom>
          <a:noFill/>
          <a:ln w="349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65" name="Google Shape;365;p32"/>
          <p:cNvSpPr/>
          <p:nvPr/>
        </p:nvSpPr>
        <p:spPr>
          <a:xfrm>
            <a:off x="1970718" y="1979948"/>
            <a:ext cx="5421426" cy="508476"/>
          </a:xfrm>
          <a:prstGeom prst="rect">
            <a:avLst/>
          </a:prstGeom>
          <a:noFill/>
          <a:ln w="3492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366" name="Google Shape;366;p32"/>
          <p:cNvPicPr preferRelativeResize="0"/>
          <p:nvPr/>
        </p:nvPicPr>
        <p:blipFill rotWithShape="1">
          <a:blip r:embed="rId4">
            <a:alphaModFix/>
          </a:blip>
          <a:srcRect/>
          <a:stretch/>
        </p:blipFill>
        <p:spPr>
          <a:xfrm>
            <a:off x="11489067" y="6428728"/>
            <a:ext cx="537600" cy="33707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6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35FE5-F273-4400-84A4-016EAA94014A}"/>
              </a:ext>
            </a:extLst>
          </p:cNvPr>
          <p:cNvSpPr>
            <a:spLocks noGrp="1"/>
          </p:cNvSpPr>
          <p:nvPr>
            <p:ph type="title"/>
          </p:nvPr>
        </p:nvSpPr>
        <p:spPr/>
        <p:txBody>
          <a:bodyPr/>
          <a:lstStyle/>
          <a:p>
            <a:r>
              <a:rPr lang="en-CA" dirty="0"/>
              <a:t>Quiz time!</a:t>
            </a:r>
          </a:p>
        </p:txBody>
      </p:sp>
      <p:sp>
        <p:nvSpPr>
          <p:cNvPr id="3" name="Text Placeholder 2">
            <a:extLst>
              <a:ext uri="{FF2B5EF4-FFF2-40B4-BE49-F238E27FC236}">
                <a16:creationId xmlns:a16="http://schemas.microsoft.com/office/drawing/2014/main" id="{82C96F17-520B-4CCA-9F0C-F8C18EB1897A}"/>
              </a:ext>
            </a:extLst>
          </p:cNvPr>
          <p:cNvSpPr>
            <a:spLocks noGrp="1"/>
          </p:cNvSpPr>
          <p:nvPr>
            <p:ph type="body" idx="1"/>
          </p:nvPr>
        </p:nvSpPr>
        <p:spPr/>
        <p:txBody>
          <a:bodyPr/>
          <a:lstStyle/>
          <a:p>
            <a:pPr marL="114300" indent="0">
              <a:buNone/>
            </a:pPr>
            <a:r>
              <a:rPr lang="en-US" dirty="0"/>
              <a:t>Data Formats </a:t>
            </a:r>
            <a:r>
              <a:rPr lang="en-US" dirty="0" err="1"/>
              <a:t>Quiz.ipynb</a:t>
            </a:r>
            <a:endParaRPr lang="en-CA" dirty="0"/>
          </a:p>
        </p:txBody>
      </p:sp>
    </p:spTree>
    <p:extLst>
      <p:ext uri="{BB962C8B-B14F-4D97-AF65-F5344CB8AC3E}">
        <p14:creationId xmlns:p14="http://schemas.microsoft.com/office/powerpoint/2010/main" val="41534822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OBIS data formats</a:t>
            </a:r>
            <a:endParaRPr/>
          </a:p>
        </p:txBody>
      </p:sp>
      <p:sp>
        <p:nvSpPr>
          <p:cNvPr id="101" name="Google Shape;101;p15"/>
          <p:cNvSpPr/>
          <p:nvPr/>
        </p:nvSpPr>
        <p:spPr>
          <a:xfrm>
            <a:off x="1883382" y="2664896"/>
            <a:ext cx="2088777" cy="914400"/>
          </a:xfrm>
          <a:prstGeom prst="roundRect">
            <a:avLst>
              <a:gd name="adj" fmla="val 16667"/>
            </a:avLst>
          </a:prstGeom>
          <a:solidFill>
            <a:schemeClr val="lt2"/>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rgbClr val="000000"/>
                </a:solidFill>
                <a:latin typeface="Calibri"/>
                <a:ea typeface="Calibri"/>
                <a:cs typeface="Calibri"/>
                <a:sym typeface="Calibri"/>
              </a:rPr>
              <a:t>Occurrence Core</a:t>
            </a:r>
            <a:endParaRPr/>
          </a:p>
        </p:txBody>
      </p:sp>
      <p:sp>
        <p:nvSpPr>
          <p:cNvPr id="102" name="Google Shape;102;p15"/>
          <p:cNvSpPr/>
          <p:nvPr/>
        </p:nvSpPr>
        <p:spPr>
          <a:xfrm>
            <a:off x="5172759" y="2664896"/>
            <a:ext cx="2088777" cy="914400"/>
          </a:xfrm>
          <a:prstGeom prst="roundRect">
            <a:avLst>
              <a:gd name="adj" fmla="val 16667"/>
            </a:avLst>
          </a:prstGeom>
          <a:solidFill>
            <a:schemeClr val="lt2"/>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rgbClr val="000000"/>
                </a:solidFill>
                <a:latin typeface="Calibri"/>
                <a:ea typeface="Calibri"/>
                <a:cs typeface="Calibri"/>
                <a:sym typeface="Calibri"/>
              </a:rPr>
              <a:t>Occurrence Core</a:t>
            </a:r>
            <a:endParaRPr/>
          </a:p>
        </p:txBody>
      </p:sp>
      <p:sp>
        <p:nvSpPr>
          <p:cNvPr id="103" name="Google Shape;103;p15"/>
          <p:cNvSpPr/>
          <p:nvPr/>
        </p:nvSpPr>
        <p:spPr>
          <a:xfrm>
            <a:off x="8462135" y="2664896"/>
            <a:ext cx="2088777" cy="914400"/>
          </a:xfrm>
          <a:prstGeom prst="roundRect">
            <a:avLst>
              <a:gd name="adj" fmla="val 16667"/>
            </a:avLst>
          </a:prstGeom>
          <a:no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b="0" i="0" u="none" strike="noStrike" cap="none">
                <a:solidFill>
                  <a:srgbClr val="000000"/>
                </a:solidFill>
                <a:latin typeface="Calibri"/>
                <a:ea typeface="Calibri"/>
                <a:cs typeface="Calibri"/>
                <a:sym typeface="Calibri"/>
              </a:rPr>
              <a:t>Event Core</a:t>
            </a:r>
            <a:endParaRPr/>
          </a:p>
        </p:txBody>
      </p:sp>
      <p:sp>
        <p:nvSpPr>
          <p:cNvPr id="104" name="Google Shape;104;p15"/>
          <p:cNvSpPr/>
          <p:nvPr/>
        </p:nvSpPr>
        <p:spPr>
          <a:xfrm>
            <a:off x="5172759" y="3987190"/>
            <a:ext cx="2465295" cy="439270"/>
          </a:xfrm>
          <a:prstGeom prst="roundRect">
            <a:avLst>
              <a:gd name="adj" fmla="val 16667"/>
            </a:avLst>
          </a:prstGeom>
          <a:noFill/>
          <a:ln w="38100" cap="flat" cmpd="sng">
            <a:solidFill>
              <a:schemeClr val="dk1"/>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b="0" i="0" u="none" strike="noStrike" cap="none">
                <a:solidFill>
                  <a:srgbClr val="000000"/>
                </a:solidFill>
                <a:latin typeface="Calibri"/>
                <a:ea typeface="Calibri"/>
                <a:cs typeface="Calibri"/>
                <a:sym typeface="Calibri"/>
              </a:rPr>
              <a:t>ExtendedMeasurementOrFact</a:t>
            </a:r>
            <a:endParaRPr sz="1400" b="0" i="0" u="none" strike="noStrike" cap="none">
              <a:solidFill>
                <a:srgbClr val="000000"/>
              </a:solidFill>
              <a:latin typeface="Calibri"/>
              <a:ea typeface="Calibri"/>
              <a:cs typeface="Calibri"/>
              <a:sym typeface="Calibri"/>
            </a:endParaRPr>
          </a:p>
        </p:txBody>
      </p:sp>
      <p:sp>
        <p:nvSpPr>
          <p:cNvPr id="105" name="Google Shape;105;p15"/>
          <p:cNvSpPr/>
          <p:nvPr/>
        </p:nvSpPr>
        <p:spPr>
          <a:xfrm>
            <a:off x="8462133" y="4641889"/>
            <a:ext cx="2465295" cy="439270"/>
          </a:xfrm>
          <a:prstGeom prst="roundRect">
            <a:avLst>
              <a:gd name="adj" fmla="val 16667"/>
            </a:avLst>
          </a:prstGeom>
          <a:solidFill>
            <a:schemeClr val="lt1"/>
          </a:solidFill>
          <a:ln w="38100" cap="flat" cmpd="sng">
            <a:solidFill>
              <a:schemeClr val="dk1"/>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b="0" i="0" u="none" strike="noStrike" cap="none">
                <a:solidFill>
                  <a:srgbClr val="000000"/>
                </a:solidFill>
                <a:latin typeface="Calibri"/>
                <a:ea typeface="Calibri"/>
                <a:cs typeface="Calibri"/>
                <a:sym typeface="Calibri"/>
              </a:rPr>
              <a:t>ExtendedMeasurementOrFact</a:t>
            </a:r>
            <a:endParaRPr sz="1400" b="0" i="0" u="none" strike="noStrike" cap="none">
              <a:solidFill>
                <a:srgbClr val="000000"/>
              </a:solidFill>
              <a:latin typeface="Calibri"/>
              <a:ea typeface="Calibri"/>
              <a:cs typeface="Calibri"/>
              <a:sym typeface="Calibri"/>
            </a:endParaRPr>
          </a:p>
        </p:txBody>
      </p:sp>
      <p:sp>
        <p:nvSpPr>
          <p:cNvPr id="106" name="Google Shape;106;p15"/>
          <p:cNvSpPr/>
          <p:nvPr/>
        </p:nvSpPr>
        <p:spPr>
          <a:xfrm>
            <a:off x="8462134" y="4027529"/>
            <a:ext cx="2465295" cy="439270"/>
          </a:xfrm>
          <a:prstGeom prst="roundRect">
            <a:avLst>
              <a:gd name="adj" fmla="val 16667"/>
            </a:avLst>
          </a:prstGeom>
          <a:solidFill>
            <a:schemeClr val="lt2"/>
          </a:solidFill>
          <a:ln w="381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400" b="0" i="0" u="none" strike="noStrike" cap="none">
                <a:solidFill>
                  <a:srgbClr val="000000"/>
                </a:solidFill>
                <a:latin typeface="Calibri"/>
                <a:ea typeface="Calibri"/>
                <a:cs typeface="Calibri"/>
                <a:sym typeface="Calibri"/>
              </a:rPr>
              <a:t>Occurrence</a:t>
            </a:r>
            <a:endParaRPr/>
          </a:p>
        </p:txBody>
      </p:sp>
      <p:sp>
        <p:nvSpPr>
          <p:cNvPr id="107" name="Google Shape;107;p15"/>
          <p:cNvSpPr txBox="1"/>
          <p:nvPr/>
        </p:nvSpPr>
        <p:spPr>
          <a:xfrm>
            <a:off x="698699" y="2853155"/>
            <a:ext cx="622478"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a:solidFill>
                  <a:schemeClr val="dk1"/>
                </a:solidFill>
                <a:latin typeface="Calibri"/>
                <a:ea typeface="Calibri"/>
                <a:cs typeface="Calibri"/>
                <a:sym typeface="Calibri"/>
              </a:rPr>
              <a:t>Core</a:t>
            </a:r>
            <a:endParaRPr/>
          </a:p>
        </p:txBody>
      </p:sp>
      <p:sp>
        <p:nvSpPr>
          <p:cNvPr id="108" name="Google Shape;108;p15"/>
          <p:cNvSpPr txBox="1"/>
          <p:nvPr/>
        </p:nvSpPr>
        <p:spPr>
          <a:xfrm>
            <a:off x="698699" y="4206825"/>
            <a:ext cx="1184683"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Extensions</a:t>
            </a:r>
            <a:endParaRPr/>
          </a:p>
        </p:txBody>
      </p:sp>
      <p:cxnSp>
        <p:nvCxnSpPr>
          <p:cNvPr id="109" name="Google Shape;109;p15"/>
          <p:cNvCxnSpPr>
            <a:stCxn id="102" idx="1"/>
            <a:endCxn id="104" idx="1"/>
          </p:cNvCxnSpPr>
          <p:nvPr/>
        </p:nvCxnSpPr>
        <p:spPr>
          <a:xfrm>
            <a:off x="5172759" y="3122096"/>
            <a:ext cx="600" cy="1084800"/>
          </a:xfrm>
          <a:prstGeom prst="bentConnector3">
            <a:avLst>
              <a:gd name="adj1" fmla="val -35983333"/>
            </a:avLst>
          </a:prstGeom>
          <a:noFill/>
          <a:ln w="28575" cap="flat" cmpd="sng">
            <a:solidFill>
              <a:srgbClr val="FF0000"/>
            </a:solidFill>
            <a:prstDash val="solid"/>
            <a:miter lim="800000"/>
            <a:headEnd type="none" w="sm" len="sm"/>
            <a:tailEnd type="triangle" w="med" len="med"/>
          </a:ln>
        </p:spPr>
      </p:cxnSp>
      <p:cxnSp>
        <p:nvCxnSpPr>
          <p:cNvPr id="110" name="Google Shape;110;p15"/>
          <p:cNvCxnSpPr>
            <a:stCxn id="103" idx="1"/>
            <a:endCxn id="106" idx="1"/>
          </p:cNvCxnSpPr>
          <p:nvPr/>
        </p:nvCxnSpPr>
        <p:spPr>
          <a:xfrm>
            <a:off x="8462135" y="3122096"/>
            <a:ext cx="600" cy="1125000"/>
          </a:xfrm>
          <a:prstGeom prst="bentConnector3">
            <a:avLst>
              <a:gd name="adj1" fmla="val -38100000"/>
            </a:avLst>
          </a:prstGeom>
          <a:noFill/>
          <a:ln w="28575" cap="flat" cmpd="sng">
            <a:solidFill>
              <a:srgbClr val="FF0000"/>
            </a:solidFill>
            <a:prstDash val="solid"/>
            <a:miter lim="800000"/>
            <a:headEnd type="none" w="sm" len="sm"/>
            <a:tailEnd type="triangle" w="med" len="med"/>
          </a:ln>
        </p:spPr>
      </p:cxnSp>
      <p:cxnSp>
        <p:nvCxnSpPr>
          <p:cNvPr id="111" name="Google Shape;111;p15"/>
          <p:cNvCxnSpPr>
            <a:stCxn id="103" idx="1"/>
            <a:endCxn id="105" idx="1"/>
          </p:cNvCxnSpPr>
          <p:nvPr/>
        </p:nvCxnSpPr>
        <p:spPr>
          <a:xfrm>
            <a:off x="8462135" y="3122096"/>
            <a:ext cx="600" cy="1739400"/>
          </a:xfrm>
          <a:prstGeom prst="bentConnector3">
            <a:avLst>
              <a:gd name="adj1" fmla="val -38100333"/>
            </a:avLst>
          </a:prstGeom>
          <a:noFill/>
          <a:ln w="28575" cap="flat" cmpd="sng">
            <a:solidFill>
              <a:srgbClr val="FF0000"/>
            </a:solidFill>
            <a:prstDash val="solid"/>
            <a:miter lim="800000"/>
            <a:headEnd type="none" w="sm" len="sm"/>
            <a:tailEnd type="triangle" w="med" len="med"/>
          </a:ln>
        </p:spPr>
      </p:cxnSp>
      <p:cxnSp>
        <p:nvCxnSpPr>
          <p:cNvPr id="112" name="Google Shape;112;p15"/>
          <p:cNvCxnSpPr/>
          <p:nvPr/>
        </p:nvCxnSpPr>
        <p:spPr>
          <a:xfrm>
            <a:off x="698699" y="3794449"/>
            <a:ext cx="10869706" cy="0"/>
          </a:xfrm>
          <a:prstGeom prst="straightConnector1">
            <a:avLst/>
          </a:prstGeom>
          <a:noFill/>
          <a:ln w="12700" cap="flat" cmpd="sng">
            <a:solidFill>
              <a:srgbClr val="BFBFBF"/>
            </a:solidFill>
            <a:prstDash val="dash"/>
            <a:miter lim="800000"/>
            <a:headEnd type="none" w="sm" len="sm"/>
            <a:tailEnd type="none" w="sm" len="sm"/>
          </a:ln>
        </p:spPr>
      </p:cxnSp>
      <p:cxnSp>
        <p:nvCxnSpPr>
          <p:cNvPr id="113" name="Google Shape;113;p15"/>
          <p:cNvCxnSpPr/>
          <p:nvPr/>
        </p:nvCxnSpPr>
        <p:spPr>
          <a:xfrm>
            <a:off x="4463876" y="2333202"/>
            <a:ext cx="0" cy="3146612"/>
          </a:xfrm>
          <a:prstGeom prst="straightConnector1">
            <a:avLst/>
          </a:prstGeom>
          <a:noFill/>
          <a:ln w="38100" cap="flat" cmpd="sng">
            <a:solidFill>
              <a:srgbClr val="BFBFBF"/>
            </a:solidFill>
            <a:prstDash val="dash"/>
            <a:miter lim="800000"/>
            <a:headEnd type="none" w="sm" len="sm"/>
            <a:tailEnd type="none" w="sm" len="sm"/>
          </a:ln>
        </p:spPr>
      </p:cxnSp>
      <p:cxnSp>
        <p:nvCxnSpPr>
          <p:cNvPr id="114" name="Google Shape;114;p15"/>
          <p:cNvCxnSpPr/>
          <p:nvPr/>
        </p:nvCxnSpPr>
        <p:spPr>
          <a:xfrm>
            <a:off x="7978041" y="2333202"/>
            <a:ext cx="0" cy="3146612"/>
          </a:xfrm>
          <a:prstGeom prst="straightConnector1">
            <a:avLst/>
          </a:prstGeom>
          <a:noFill/>
          <a:ln w="38100" cap="flat" cmpd="sng">
            <a:solidFill>
              <a:srgbClr val="BFBFBF"/>
            </a:solidFill>
            <a:prstDash val="dash"/>
            <a:miter lim="800000"/>
            <a:headEnd type="none" w="sm" len="sm"/>
            <a:tailEnd type="none" w="sm" len="sm"/>
          </a:ln>
        </p:spPr>
      </p:cxnSp>
      <p:pic>
        <p:nvPicPr>
          <p:cNvPr id="115" name="Google Shape;115;p15"/>
          <p:cNvPicPr preferRelativeResize="0"/>
          <p:nvPr/>
        </p:nvPicPr>
        <p:blipFill rotWithShape="1">
          <a:blip r:embed="rId3">
            <a:alphaModFix/>
          </a:blip>
          <a:srcRect/>
          <a:stretch/>
        </p:blipFill>
        <p:spPr>
          <a:xfrm>
            <a:off x="11489067" y="6428728"/>
            <a:ext cx="537600" cy="33707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Occurrence Core</a:t>
            </a:r>
            <a:endParaRPr/>
          </a:p>
        </p:txBody>
      </p:sp>
      <p:sp>
        <p:nvSpPr>
          <p:cNvPr id="121" name="Google Shape;121;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600"/>
              <a:buNone/>
            </a:pPr>
            <a:r>
              <a:rPr lang="en-US" sz="1600"/>
              <a:t>When to use Occurrence Core?</a:t>
            </a:r>
            <a:endParaRPr/>
          </a:p>
          <a:p>
            <a:pPr marL="228600" lvl="0" indent="-228600" algn="l" rtl="0">
              <a:lnSpc>
                <a:spcPct val="90000"/>
              </a:lnSpc>
              <a:spcBef>
                <a:spcPts val="1000"/>
              </a:spcBef>
              <a:spcAft>
                <a:spcPts val="0"/>
              </a:spcAft>
              <a:buClr>
                <a:schemeClr val="dk1"/>
              </a:buClr>
              <a:buSzPts val="1600"/>
              <a:buChar char="•"/>
            </a:pPr>
            <a:r>
              <a:rPr lang="en-US" sz="1600"/>
              <a:t>No information on how the data was sampled or samples were processed.</a:t>
            </a:r>
            <a:endParaRPr/>
          </a:p>
          <a:p>
            <a:pPr marL="228600" lvl="0" indent="-228600" algn="l" rtl="0">
              <a:lnSpc>
                <a:spcPct val="90000"/>
              </a:lnSpc>
              <a:spcBef>
                <a:spcPts val="1000"/>
              </a:spcBef>
              <a:spcAft>
                <a:spcPts val="0"/>
              </a:spcAft>
              <a:buClr>
                <a:schemeClr val="dk1"/>
              </a:buClr>
              <a:buSzPts val="1600"/>
              <a:buChar char="•"/>
            </a:pPr>
            <a:r>
              <a:rPr lang="en-US" sz="1600"/>
              <a:t>No abiotic measurements are taken or provided</a:t>
            </a:r>
            <a:endParaRPr/>
          </a:p>
          <a:p>
            <a:pPr marL="228600" lvl="0" indent="-228600" algn="l" rtl="0">
              <a:lnSpc>
                <a:spcPct val="90000"/>
              </a:lnSpc>
              <a:spcBef>
                <a:spcPts val="1000"/>
              </a:spcBef>
              <a:spcAft>
                <a:spcPts val="0"/>
              </a:spcAft>
              <a:buClr>
                <a:schemeClr val="dk1"/>
              </a:buClr>
              <a:buSzPts val="1600"/>
              <a:buChar char="•"/>
            </a:pPr>
            <a:r>
              <a:rPr lang="en-US" sz="1600"/>
              <a:t>Biological measurements are made on individual specimens (each specimen is a single occurrence record)</a:t>
            </a:r>
            <a:endParaRPr/>
          </a:p>
          <a:p>
            <a:pPr marL="228600" lvl="0" indent="-228600" algn="l" rtl="0">
              <a:lnSpc>
                <a:spcPct val="90000"/>
              </a:lnSpc>
              <a:spcBef>
                <a:spcPts val="1000"/>
              </a:spcBef>
              <a:spcAft>
                <a:spcPts val="0"/>
              </a:spcAft>
              <a:buClr>
                <a:schemeClr val="dk1"/>
              </a:buClr>
              <a:buSzPts val="1600"/>
              <a:buChar char="•"/>
            </a:pPr>
            <a:r>
              <a:rPr lang="en-US" sz="1600"/>
              <a:t>This is often the case for museum collections, citations of occurrences from literature, individual sightings.</a:t>
            </a:r>
            <a:endParaRPr/>
          </a:p>
          <a:p>
            <a:pPr marL="0" lvl="0" indent="0" algn="l" rtl="0">
              <a:lnSpc>
                <a:spcPct val="90000"/>
              </a:lnSpc>
              <a:spcBef>
                <a:spcPts val="1000"/>
              </a:spcBef>
              <a:spcAft>
                <a:spcPts val="0"/>
              </a:spcAft>
              <a:buClr>
                <a:schemeClr val="dk1"/>
              </a:buClr>
              <a:buSzPts val="1600"/>
              <a:buNone/>
            </a:pPr>
            <a:r>
              <a:rPr lang="en-US" sz="1600"/>
              <a:t>Minimum of 8 (required) DwC terms</a:t>
            </a:r>
            <a:endParaRPr/>
          </a:p>
        </p:txBody>
      </p:sp>
      <p:graphicFrame>
        <p:nvGraphicFramePr>
          <p:cNvPr id="122" name="Google Shape;122;p16"/>
          <p:cNvGraphicFramePr/>
          <p:nvPr/>
        </p:nvGraphicFramePr>
        <p:xfrm>
          <a:off x="838200" y="4328272"/>
          <a:ext cx="9786800" cy="1983600"/>
        </p:xfrm>
        <a:graphic>
          <a:graphicData uri="http://schemas.openxmlformats.org/drawingml/2006/table">
            <a:tbl>
              <a:tblPr>
                <a:noFill/>
                <a:tableStyleId>{C539F650-E1D3-432D-80FD-D8F09C15E14C}</a:tableStyleId>
              </a:tblPr>
              <a:tblGrid>
                <a:gridCol w="1158350">
                  <a:extLst>
                    <a:ext uri="{9D8B030D-6E8A-4147-A177-3AD203B41FA5}">
                      <a16:colId xmlns:a16="http://schemas.microsoft.com/office/drawing/2014/main" val="20000"/>
                    </a:ext>
                  </a:extLst>
                </a:gridCol>
                <a:gridCol w="2365700">
                  <a:extLst>
                    <a:ext uri="{9D8B030D-6E8A-4147-A177-3AD203B41FA5}">
                      <a16:colId xmlns:a16="http://schemas.microsoft.com/office/drawing/2014/main" val="20001"/>
                    </a:ext>
                  </a:extLst>
                </a:gridCol>
                <a:gridCol w="1158350">
                  <a:extLst>
                    <a:ext uri="{9D8B030D-6E8A-4147-A177-3AD203B41FA5}">
                      <a16:colId xmlns:a16="http://schemas.microsoft.com/office/drawing/2014/main" val="20002"/>
                    </a:ext>
                  </a:extLst>
                </a:gridCol>
                <a:gridCol w="640850">
                  <a:extLst>
                    <a:ext uri="{9D8B030D-6E8A-4147-A177-3AD203B41FA5}">
                      <a16:colId xmlns:a16="http://schemas.microsoft.com/office/drawing/2014/main" val="20003"/>
                    </a:ext>
                  </a:extLst>
                </a:gridCol>
                <a:gridCol w="1158350">
                  <a:extLst>
                    <a:ext uri="{9D8B030D-6E8A-4147-A177-3AD203B41FA5}">
                      <a16:colId xmlns:a16="http://schemas.microsoft.com/office/drawing/2014/main" val="20004"/>
                    </a:ext>
                  </a:extLst>
                </a:gridCol>
                <a:gridCol w="1158350">
                  <a:extLst>
                    <a:ext uri="{9D8B030D-6E8A-4147-A177-3AD203B41FA5}">
                      <a16:colId xmlns:a16="http://schemas.microsoft.com/office/drawing/2014/main" val="20005"/>
                    </a:ext>
                  </a:extLst>
                </a:gridCol>
                <a:gridCol w="988500">
                  <a:extLst>
                    <a:ext uri="{9D8B030D-6E8A-4147-A177-3AD203B41FA5}">
                      <a16:colId xmlns:a16="http://schemas.microsoft.com/office/drawing/2014/main" val="20006"/>
                    </a:ext>
                  </a:extLst>
                </a:gridCol>
                <a:gridCol w="1158350">
                  <a:extLst>
                    <a:ext uri="{9D8B030D-6E8A-4147-A177-3AD203B41FA5}">
                      <a16:colId xmlns:a16="http://schemas.microsoft.com/office/drawing/2014/main" val="20007"/>
                    </a:ext>
                  </a:extLst>
                </a:gridCol>
              </a:tblGrid>
              <a:tr h="206200">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scientificName</a:t>
                      </a:r>
                      <a:endParaRPr sz="1000" b="1"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scientificNameID</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occurrenceID</a:t>
                      </a:r>
                      <a:endParaRPr sz="1000" b="1"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eventDate</a:t>
                      </a:r>
                      <a:endParaRPr sz="1000" b="1"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decimalLatitude</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decimalLongitude</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occurrenceStatus</a:t>
                      </a:r>
                      <a:endParaRPr sz="1000" b="1"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basisOfRecord</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extLst>
                  <a:ext uri="{0D108BD9-81ED-4DB2-BD59-A6C34878D82A}">
                    <a16:rowId xmlns:a16="http://schemas.microsoft.com/office/drawing/2014/main" val="10000"/>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Arca zebra</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urn:lsid:marinespecies.org:taxname:420713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10.7413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-63.8791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Perna viridis</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urn:lsid:marinespecies.org:taxname:367822</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MCNUSB_002</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10.7413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-63.8791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Phyllonotus pomum</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urn:lsid:marinespecies.org:taxname:419944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10.7413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-63.8791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Strombus pugilis</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urn:lsid:marinespecies.org:taxname:419695</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MCNUSB_047</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10.8737</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-63.8805</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Trachycardium</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urn:lsid:marinespecies.org:taxname:203976</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MCNUSB_075</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10.8477</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-68.2424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sz="1000" b="0"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Chione cancellata</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urn:lsid:marinespecies.org:taxname:397040</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MCNUSB_006</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10.6886</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-63.8514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sz="1000" b="0"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6"/>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Atrina seminuda</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urn:lsid:marinespecies.org:taxname:420740</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MCNUSB_007</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10.6886</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-63.8514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sz="1000" b="0"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7"/>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Lyropecten </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urn:lsid:marinespecies.org:taxname:203879</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10.7413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-63.8791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sz="1000" b="0"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pic>
        <p:nvPicPr>
          <p:cNvPr id="123" name="Google Shape;123;p16"/>
          <p:cNvPicPr preferRelativeResize="0"/>
          <p:nvPr/>
        </p:nvPicPr>
        <p:blipFill rotWithShape="1">
          <a:blip r:embed="rId3">
            <a:alphaModFix/>
          </a:blip>
          <a:srcRect/>
          <a:stretch/>
        </p:blipFill>
        <p:spPr>
          <a:xfrm>
            <a:off x="11489067" y="6428728"/>
            <a:ext cx="537600" cy="33707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Occurrence Core + ExtendedMeasurementOrFact Extension</a:t>
            </a:r>
            <a:endParaRPr/>
          </a:p>
        </p:txBody>
      </p:sp>
      <p:sp>
        <p:nvSpPr>
          <p:cNvPr id="129" name="Google Shape;129;p17"/>
          <p:cNvSpPr txBox="1">
            <a:spLocks noGrp="1"/>
          </p:cNvSpPr>
          <p:nvPr>
            <p:ph type="body" idx="1"/>
          </p:nvPr>
        </p:nvSpPr>
        <p:spPr>
          <a:xfrm>
            <a:off x="838200" y="1825625"/>
            <a:ext cx="10515600" cy="532093"/>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1600"/>
              <a:buChar char="•"/>
            </a:pPr>
            <a:r>
              <a:rPr lang="en-US" sz="1600"/>
              <a:t>Occurrences and measurements made on individual specimens, e.g. body size, counts, wet weight, life stage, etc.</a:t>
            </a:r>
            <a:endParaRPr/>
          </a:p>
        </p:txBody>
      </p:sp>
      <p:graphicFrame>
        <p:nvGraphicFramePr>
          <p:cNvPr id="130" name="Google Shape;130;p17"/>
          <p:cNvGraphicFramePr/>
          <p:nvPr/>
        </p:nvGraphicFramePr>
        <p:xfrm>
          <a:off x="869581" y="2286002"/>
          <a:ext cx="9786800" cy="1983600"/>
        </p:xfrm>
        <a:graphic>
          <a:graphicData uri="http://schemas.openxmlformats.org/drawingml/2006/table">
            <a:tbl>
              <a:tblPr>
                <a:noFill/>
                <a:tableStyleId>{C539F650-E1D3-432D-80FD-D8F09C15E14C}</a:tableStyleId>
              </a:tblPr>
              <a:tblGrid>
                <a:gridCol w="1158350">
                  <a:extLst>
                    <a:ext uri="{9D8B030D-6E8A-4147-A177-3AD203B41FA5}">
                      <a16:colId xmlns:a16="http://schemas.microsoft.com/office/drawing/2014/main" val="20000"/>
                    </a:ext>
                  </a:extLst>
                </a:gridCol>
                <a:gridCol w="2365700">
                  <a:extLst>
                    <a:ext uri="{9D8B030D-6E8A-4147-A177-3AD203B41FA5}">
                      <a16:colId xmlns:a16="http://schemas.microsoft.com/office/drawing/2014/main" val="20001"/>
                    </a:ext>
                  </a:extLst>
                </a:gridCol>
                <a:gridCol w="1158350">
                  <a:extLst>
                    <a:ext uri="{9D8B030D-6E8A-4147-A177-3AD203B41FA5}">
                      <a16:colId xmlns:a16="http://schemas.microsoft.com/office/drawing/2014/main" val="20002"/>
                    </a:ext>
                  </a:extLst>
                </a:gridCol>
                <a:gridCol w="640850">
                  <a:extLst>
                    <a:ext uri="{9D8B030D-6E8A-4147-A177-3AD203B41FA5}">
                      <a16:colId xmlns:a16="http://schemas.microsoft.com/office/drawing/2014/main" val="20003"/>
                    </a:ext>
                  </a:extLst>
                </a:gridCol>
                <a:gridCol w="1158350">
                  <a:extLst>
                    <a:ext uri="{9D8B030D-6E8A-4147-A177-3AD203B41FA5}">
                      <a16:colId xmlns:a16="http://schemas.microsoft.com/office/drawing/2014/main" val="20004"/>
                    </a:ext>
                  </a:extLst>
                </a:gridCol>
                <a:gridCol w="1158350">
                  <a:extLst>
                    <a:ext uri="{9D8B030D-6E8A-4147-A177-3AD203B41FA5}">
                      <a16:colId xmlns:a16="http://schemas.microsoft.com/office/drawing/2014/main" val="20005"/>
                    </a:ext>
                  </a:extLst>
                </a:gridCol>
                <a:gridCol w="988500">
                  <a:extLst>
                    <a:ext uri="{9D8B030D-6E8A-4147-A177-3AD203B41FA5}">
                      <a16:colId xmlns:a16="http://schemas.microsoft.com/office/drawing/2014/main" val="20006"/>
                    </a:ext>
                  </a:extLst>
                </a:gridCol>
                <a:gridCol w="1158350">
                  <a:extLst>
                    <a:ext uri="{9D8B030D-6E8A-4147-A177-3AD203B41FA5}">
                      <a16:colId xmlns:a16="http://schemas.microsoft.com/office/drawing/2014/main" val="20007"/>
                    </a:ext>
                  </a:extLst>
                </a:gridCol>
              </a:tblGrid>
              <a:tr h="206200">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scientificName</a:t>
                      </a:r>
                      <a:endParaRPr sz="1000" b="1"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scientificNameID</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occurrenceID</a:t>
                      </a:r>
                      <a:endParaRPr sz="1000" b="1"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eventDate</a:t>
                      </a:r>
                      <a:endParaRPr sz="1000" b="1"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decimalLatitude</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decimalLongitude</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occurrenceStatus</a:t>
                      </a:r>
                      <a:endParaRPr sz="1000" b="1"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basisOfRecord</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extLst>
                  <a:ext uri="{0D108BD9-81ED-4DB2-BD59-A6C34878D82A}">
                    <a16:rowId xmlns:a16="http://schemas.microsoft.com/office/drawing/2014/main" val="10000"/>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Arca zebra</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urn:lsid:marinespecies.org:taxname:420713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10.7413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-63.8791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Perna viridis</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urn:lsid:marinespecies.org:taxname:367822</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MCNUSB_002</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10.7413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-63.8791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Phyllonotus pomum</a:t>
                      </a:r>
                      <a:endParaRPr sz="1000" b="0"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urn:lsid:marinespecies.org:taxname:419944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10.7413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-63.8791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Strombus pugilis</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urn:lsid:marinespecies.org:taxname:419695</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MCNUSB_047</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10.8737</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-63.8805</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Trachycardium</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urn:lsid:marinespecies.org:taxname:203976</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MCNUSB_075</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10.8477</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-68.2424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sz="1000" b="0"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Chione cancellata</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urn:lsid:marinespecies.org:taxname:397040</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MCNUSB_006</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10.6886</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-63.8514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sz="1000" b="0"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6"/>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Atrina seminuda</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urn:lsid:marinespecies.org:taxname:420740</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MCNUSB_007</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10.6886</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-63.8514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sz="1000" b="0"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7"/>
                  </a:ext>
                </a:extLst>
              </a:tr>
              <a:tr h="222175">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Lyropecten </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urn:lsid:marinespecies.org:taxname:203879</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MCNUSB_004</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1999-01-01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10.7413</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-63.8791</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Present</a:t>
                      </a:r>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PreservedSpecimen</a:t>
                      </a:r>
                      <a:endParaRPr sz="1000" b="0" u="none" strike="noStrike" cap="none">
                        <a:solidFill>
                          <a:srgbClr val="000000"/>
                        </a:solidFill>
                        <a:latin typeface="Calibri"/>
                        <a:ea typeface="Calibri"/>
                        <a:cs typeface="Calibri"/>
                        <a:sym typeface="Calibri"/>
                      </a:endParaRPr>
                    </a:p>
                  </a:txBody>
                  <a:tcPr marL="7675" marR="7675" marT="5125" marB="5125"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8"/>
                  </a:ext>
                </a:extLst>
              </a:tr>
            </a:tbl>
          </a:graphicData>
        </a:graphic>
      </p:graphicFrame>
      <p:graphicFrame>
        <p:nvGraphicFramePr>
          <p:cNvPr id="131" name="Google Shape;131;p17"/>
          <p:cNvGraphicFramePr/>
          <p:nvPr/>
        </p:nvGraphicFramePr>
        <p:xfrm>
          <a:off x="869581" y="5032379"/>
          <a:ext cx="10959725" cy="1301800"/>
        </p:xfrm>
        <a:graphic>
          <a:graphicData uri="http://schemas.openxmlformats.org/drawingml/2006/table">
            <a:tbl>
              <a:tblPr>
                <a:noFill/>
                <a:tableStyleId>{C539F650-E1D3-432D-80FD-D8F09C15E14C}</a:tableStyleId>
              </a:tblPr>
              <a:tblGrid>
                <a:gridCol w="962250">
                  <a:extLst>
                    <a:ext uri="{9D8B030D-6E8A-4147-A177-3AD203B41FA5}">
                      <a16:colId xmlns:a16="http://schemas.microsoft.com/office/drawing/2014/main" val="20000"/>
                    </a:ext>
                  </a:extLst>
                </a:gridCol>
                <a:gridCol w="1232375">
                  <a:extLst>
                    <a:ext uri="{9D8B030D-6E8A-4147-A177-3AD203B41FA5}">
                      <a16:colId xmlns:a16="http://schemas.microsoft.com/office/drawing/2014/main" val="20001"/>
                    </a:ext>
                  </a:extLst>
                </a:gridCol>
                <a:gridCol w="3179700">
                  <a:extLst>
                    <a:ext uri="{9D8B030D-6E8A-4147-A177-3AD203B41FA5}">
                      <a16:colId xmlns:a16="http://schemas.microsoft.com/office/drawing/2014/main" val="20002"/>
                    </a:ext>
                  </a:extLst>
                </a:gridCol>
                <a:gridCol w="770500">
                  <a:extLst>
                    <a:ext uri="{9D8B030D-6E8A-4147-A177-3AD203B41FA5}">
                      <a16:colId xmlns:a16="http://schemas.microsoft.com/office/drawing/2014/main" val="20003"/>
                    </a:ext>
                  </a:extLst>
                </a:gridCol>
                <a:gridCol w="794075">
                  <a:extLst>
                    <a:ext uri="{9D8B030D-6E8A-4147-A177-3AD203B41FA5}">
                      <a16:colId xmlns:a16="http://schemas.microsoft.com/office/drawing/2014/main" val="20004"/>
                    </a:ext>
                  </a:extLst>
                </a:gridCol>
                <a:gridCol w="782050">
                  <a:extLst>
                    <a:ext uri="{9D8B030D-6E8A-4147-A177-3AD203B41FA5}">
                      <a16:colId xmlns:a16="http://schemas.microsoft.com/office/drawing/2014/main" val="20005"/>
                    </a:ext>
                  </a:extLst>
                </a:gridCol>
                <a:gridCol w="3238775">
                  <a:extLst>
                    <a:ext uri="{9D8B030D-6E8A-4147-A177-3AD203B41FA5}">
                      <a16:colId xmlns:a16="http://schemas.microsoft.com/office/drawing/2014/main" val="20006"/>
                    </a:ext>
                  </a:extLst>
                </a:gridCol>
              </a:tblGrid>
              <a:tr h="139100">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occurrenceID</a:t>
                      </a:r>
                      <a:endParaRPr sz="1000" b="1"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measurementType</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measurementTypeID</a:t>
                      </a:r>
                      <a:endParaRPr sz="1000" b="1"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measurementValue</a:t>
                      </a:r>
                      <a:endParaRPr sz="1000" b="1"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measurementValueID</a:t>
                      </a:r>
                      <a:endParaRPr sz="1000" b="1"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measurementUnit</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1000" b="1" u="none" strike="noStrike" cap="none">
                          <a:solidFill>
                            <a:srgbClr val="000000"/>
                          </a:solidFill>
                          <a:latin typeface="Calibri"/>
                          <a:ea typeface="Calibri"/>
                          <a:cs typeface="Calibri"/>
                          <a:sym typeface="Calibri"/>
                        </a:rPr>
                        <a:t>measurementUnitID</a:t>
                      </a:r>
                      <a:endParaRPr sz="1000" b="1"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solidFill>
                      <a:srgbClr val="BFBFBF"/>
                    </a:solidFill>
                  </a:tcPr>
                </a:tc>
                <a:extLst>
                  <a:ext uri="{0D108BD9-81ED-4DB2-BD59-A6C34878D82A}">
                    <a16:rowId xmlns:a16="http://schemas.microsoft.com/office/drawing/2014/main" val="10000"/>
                  </a:ext>
                </a:extLst>
              </a:tr>
              <a:tr h="139100">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MCNUSB_001</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Length</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3"/>
                        </a:rPr>
                        <a:t>http://vocab.nerc.ac.uk/collection/P01/current/OBSINDLX</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4</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1000" b="0"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cm</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4"/>
                        </a:rPr>
                        <a:t>http://vocab.nerc.ac.uk/collection/P06/current/ULCM</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139100">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MCNUSB_001</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Wetweightbiomass</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5"/>
                        </a:rPr>
                        <a:t>http://vocab.nerc.ac.uk/collection/P01/current/OWETBM01</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10</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1000" b="0"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gr</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6"/>
                        </a:rPr>
                        <a:t>http://vocab.nerc.ac.uk/collection/P06/current/UGRM/</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139100">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MCNUSB_002</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Length</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3"/>
                        </a:rPr>
                        <a:t>http://vocab.nerc.ac.uk/collection/P01/current/OBSINDLX</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3</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1000" b="0"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cm</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4"/>
                        </a:rPr>
                        <a:t>http://vocab.nerc.ac.uk/collection/P06/current/ULCM</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139100">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MCNUSB_002</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Wetweightbiomass</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5"/>
                        </a:rPr>
                        <a:t>http://vocab.nerc.ac.uk/collection/P01/current/OWETBM01</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15</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1000" b="0"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gr</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6"/>
                        </a:rPr>
                        <a:t>http://vocab.nerc.ac.uk/collection/P06/current/UGRM/</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139100">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MCNUSB_003</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Length</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3"/>
                        </a:rPr>
                        <a:t>http://vocab.nerc.ac.uk/collection/P01/current/OBSINDLX</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8</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1000" b="0"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cm</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4"/>
                        </a:rPr>
                        <a:t>http://vocab.nerc.ac.uk/collection/P06/current/ULCM</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r h="139100">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MCNUSB_003</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Wetweightbiomass</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5"/>
                        </a:rPr>
                        <a:t>http://vocab.nerc.ac.uk/collection/P01/current/OWETBM01</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1000" b="0" u="none" strike="noStrike" cap="none">
                          <a:solidFill>
                            <a:srgbClr val="000000"/>
                          </a:solidFill>
                          <a:latin typeface="Calibri"/>
                          <a:ea typeface="Calibri"/>
                          <a:cs typeface="Calibri"/>
                          <a:sym typeface="Calibri"/>
                        </a:rPr>
                        <a:t>80</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1000" b="0" u="none"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none" strike="noStrike" cap="none">
                          <a:solidFill>
                            <a:srgbClr val="000000"/>
                          </a:solidFill>
                          <a:latin typeface="Calibri"/>
                          <a:ea typeface="Calibri"/>
                          <a:cs typeface="Calibri"/>
                          <a:sym typeface="Calibri"/>
                        </a:rPr>
                        <a:t>gr</a:t>
                      </a:r>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1000" b="0" u="sng" strike="noStrike" cap="none">
                          <a:solidFill>
                            <a:schemeClr val="hlink"/>
                          </a:solidFill>
                          <a:latin typeface="Calibri"/>
                          <a:ea typeface="Calibri"/>
                          <a:cs typeface="Calibri"/>
                          <a:sym typeface="Calibri"/>
                          <a:hlinkClick r:id="rId6"/>
                        </a:rPr>
                        <a:t>http://vocab.nerc.ac.uk/collection/P06/current/UGRM/</a:t>
                      </a:r>
                      <a:endParaRPr sz="1000" b="0" u="sng" strike="noStrike" cap="none">
                        <a:solidFill>
                          <a:srgbClr val="000000"/>
                        </a:solidFill>
                        <a:latin typeface="Calibri"/>
                        <a:ea typeface="Calibri"/>
                        <a:cs typeface="Calibri"/>
                        <a:sym typeface="Calibri"/>
                      </a:endParaRPr>
                    </a:p>
                  </a:txBody>
                  <a:tcPr marL="8850" marR="8850" marT="5900" marB="5900" anchor="b">
                    <a:lnL w="12700" cap="flat" cmpd="sng">
                      <a:solidFill>
                        <a:srgbClr val="CCCCCC"/>
                      </a:solidFill>
                      <a:prstDash val="solid"/>
                      <a:round/>
                      <a:headEnd type="none" w="sm" len="sm"/>
                      <a:tailEnd type="none" w="sm" len="sm"/>
                    </a:lnL>
                    <a:lnR w="12700" cap="flat" cmpd="sng">
                      <a:solidFill>
                        <a:srgbClr val="CCCCCC"/>
                      </a:solidFill>
                      <a:prstDash val="solid"/>
                      <a:round/>
                      <a:headEnd type="none" w="sm" len="sm"/>
                      <a:tailEnd type="none" w="sm" len="sm"/>
                    </a:lnR>
                    <a:lnT w="12700" cap="flat" cmpd="sng">
                      <a:solidFill>
                        <a:srgbClr val="CCCCCC"/>
                      </a:solidFill>
                      <a:prstDash val="solid"/>
                      <a:round/>
                      <a:headEnd type="none" w="sm" len="sm"/>
                      <a:tailEnd type="none" w="sm" len="sm"/>
                    </a:lnT>
                    <a:lnB w="12700" cap="flat" cmpd="sng">
                      <a:solidFill>
                        <a:srgbClr val="CCCCCC"/>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cxnSp>
        <p:nvCxnSpPr>
          <p:cNvPr id="132" name="Google Shape;132;p17"/>
          <p:cNvCxnSpPr/>
          <p:nvPr/>
        </p:nvCxnSpPr>
        <p:spPr>
          <a:xfrm flipH="1">
            <a:off x="869717" y="4668253"/>
            <a:ext cx="2679600" cy="1014900"/>
          </a:xfrm>
          <a:prstGeom prst="bentConnector3">
            <a:avLst>
              <a:gd name="adj1" fmla="val 108536"/>
            </a:avLst>
          </a:prstGeom>
          <a:noFill/>
          <a:ln w="38100" cap="flat" cmpd="sng">
            <a:solidFill>
              <a:srgbClr val="FF0000"/>
            </a:solidFill>
            <a:prstDash val="solid"/>
            <a:miter lim="800000"/>
            <a:headEnd type="none" w="sm" len="sm"/>
            <a:tailEnd type="triangle" w="med" len="med"/>
          </a:ln>
        </p:spPr>
      </p:cxnSp>
      <p:cxnSp>
        <p:nvCxnSpPr>
          <p:cNvPr id="133" name="Google Shape;133;p17"/>
          <p:cNvCxnSpPr/>
          <p:nvPr/>
        </p:nvCxnSpPr>
        <p:spPr>
          <a:xfrm rot="10800000" flipH="1">
            <a:off x="3549317" y="4204753"/>
            <a:ext cx="1191000" cy="463500"/>
          </a:xfrm>
          <a:prstGeom prst="bentConnector3">
            <a:avLst>
              <a:gd name="adj1" fmla="val 99506"/>
            </a:avLst>
          </a:prstGeom>
          <a:noFill/>
          <a:ln w="38100" cap="flat" cmpd="sng">
            <a:solidFill>
              <a:srgbClr val="FF0000"/>
            </a:solidFill>
            <a:prstDash val="solid"/>
            <a:miter lim="800000"/>
            <a:headEnd type="none" w="sm" len="sm"/>
            <a:tailEnd type="triangle" w="med" len="med"/>
          </a:ln>
        </p:spPr>
      </p:cxnSp>
      <p:pic>
        <p:nvPicPr>
          <p:cNvPr id="134" name="Google Shape;134;p17"/>
          <p:cNvPicPr preferRelativeResize="0"/>
          <p:nvPr/>
        </p:nvPicPr>
        <p:blipFill rotWithShape="1">
          <a:blip r:embed="rId7">
            <a:alphaModFix/>
          </a:blip>
          <a:srcRect/>
          <a:stretch/>
        </p:blipFill>
        <p:spPr>
          <a:xfrm>
            <a:off x="11489067" y="6428728"/>
            <a:ext cx="537600" cy="33707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endParaRPr/>
          </a:p>
        </p:txBody>
      </p:sp>
      <p:grpSp>
        <p:nvGrpSpPr>
          <p:cNvPr id="140" name="Google Shape;140;p18"/>
          <p:cNvGrpSpPr/>
          <p:nvPr/>
        </p:nvGrpSpPr>
        <p:grpSpPr>
          <a:xfrm>
            <a:off x="8008221" y="947364"/>
            <a:ext cx="4147224" cy="5233044"/>
            <a:chOff x="8970447" y="2025672"/>
            <a:chExt cx="3221553" cy="4832328"/>
          </a:xfrm>
        </p:grpSpPr>
        <p:pic>
          <p:nvPicPr>
            <p:cNvPr id="141" name="Google Shape;141;p18" descr="C:\Users\daphnisd\Desktop\32263_andre-cattrijsse-neemt-waterstaal-uit-een-van-de-niskin-flessen-op-de-carrousel-met-ctd-25-08-2010.jpg"/>
            <p:cNvPicPr preferRelativeResize="0"/>
            <p:nvPr/>
          </p:nvPicPr>
          <p:blipFill rotWithShape="1">
            <a:blip r:embed="rId3">
              <a:alphaModFix/>
            </a:blip>
            <a:srcRect/>
            <a:stretch/>
          </p:blipFill>
          <p:spPr>
            <a:xfrm>
              <a:off x="8970447" y="2025672"/>
              <a:ext cx="3221553" cy="4832328"/>
            </a:xfrm>
            <a:prstGeom prst="rect">
              <a:avLst/>
            </a:prstGeom>
            <a:noFill/>
            <a:ln>
              <a:noFill/>
            </a:ln>
          </p:spPr>
        </p:pic>
        <p:sp>
          <p:nvSpPr>
            <p:cNvPr id="142" name="Google Shape;142;p18"/>
            <p:cNvSpPr/>
            <p:nvPr/>
          </p:nvSpPr>
          <p:spPr>
            <a:xfrm>
              <a:off x="8995364" y="6461474"/>
              <a:ext cx="3053850" cy="369472"/>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a:solidFill>
                    <a:schemeClr val="dk1"/>
                  </a:solidFill>
                  <a:latin typeface="Calibri"/>
                  <a:ea typeface="Calibri"/>
                  <a:cs typeface="Calibri"/>
                  <a:sym typeface="Calibri"/>
                </a:rPr>
                <a:t>Nutrient concentrations</a:t>
              </a:r>
              <a:endParaRPr/>
            </a:p>
          </p:txBody>
        </p:sp>
      </p:grpSp>
      <p:grpSp>
        <p:nvGrpSpPr>
          <p:cNvPr id="143" name="Google Shape;143;p18"/>
          <p:cNvGrpSpPr/>
          <p:nvPr/>
        </p:nvGrpSpPr>
        <p:grpSpPr>
          <a:xfrm>
            <a:off x="-12568" y="3113894"/>
            <a:ext cx="4042470" cy="3086414"/>
            <a:chOff x="5516552" y="3165491"/>
            <a:chExt cx="3597911" cy="2687981"/>
          </a:xfrm>
        </p:grpSpPr>
        <p:pic>
          <p:nvPicPr>
            <p:cNvPr id="144" name="Google Shape;144;p18" descr="S:\datac\Projects\Afgelopen projecten\Marbef\Datasets\Manuela\RAINBASE_foto's\DSCN1487.JPG"/>
            <p:cNvPicPr preferRelativeResize="0"/>
            <p:nvPr/>
          </p:nvPicPr>
          <p:blipFill rotWithShape="1">
            <a:blip r:embed="rId4">
              <a:alphaModFix/>
            </a:blip>
            <a:srcRect/>
            <a:stretch/>
          </p:blipFill>
          <p:spPr>
            <a:xfrm>
              <a:off x="5530296" y="3165491"/>
              <a:ext cx="3584167" cy="2687981"/>
            </a:xfrm>
            <a:prstGeom prst="rect">
              <a:avLst/>
            </a:prstGeom>
            <a:noFill/>
            <a:ln>
              <a:noFill/>
            </a:ln>
          </p:spPr>
        </p:pic>
        <p:sp>
          <p:nvSpPr>
            <p:cNvPr id="145" name="Google Shape;145;p18"/>
            <p:cNvSpPr/>
            <p:nvPr/>
          </p:nvSpPr>
          <p:spPr>
            <a:xfrm>
              <a:off x="5516552" y="5453362"/>
              <a:ext cx="3565082" cy="348459"/>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a:solidFill>
                    <a:schemeClr val="dk1"/>
                  </a:solidFill>
                  <a:latin typeface="Calibri"/>
                  <a:ea typeface="Calibri"/>
                  <a:cs typeface="Calibri"/>
                  <a:sym typeface="Calibri"/>
                </a:rPr>
                <a:t>Sediment sampling</a:t>
              </a:r>
              <a:endParaRPr/>
            </a:p>
          </p:txBody>
        </p:sp>
      </p:grpSp>
      <p:grpSp>
        <p:nvGrpSpPr>
          <p:cNvPr id="146" name="Google Shape;146;p18"/>
          <p:cNvGrpSpPr/>
          <p:nvPr/>
        </p:nvGrpSpPr>
        <p:grpSpPr>
          <a:xfrm>
            <a:off x="3997823" y="2508968"/>
            <a:ext cx="4047284" cy="3691339"/>
            <a:chOff x="3353819" y="2647330"/>
            <a:chExt cx="2665490" cy="3998230"/>
          </a:xfrm>
        </p:grpSpPr>
        <p:pic>
          <p:nvPicPr>
            <p:cNvPr id="147" name="Google Shape;147;p18" descr="C:\Users\daphnisd\Desktop\32262_carrousel-met-ctd-en-6-niskinflessen-wordt-aan-boord-gehesen-25-08-2010.jpg"/>
            <p:cNvPicPr preferRelativeResize="0"/>
            <p:nvPr/>
          </p:nvPicPr>
          <p:blipFill rotWithShape="1">
            <a:blip r:embed="rId5">
              <a:alphaModFix/>
            </a:blip>
            <a:srcRect/>
            <a:stretch/>
          </p:blipFill>
          <p:spPr>
            <a:xfrm>
              <a:off x="3353823" y="2647330"/>
              <a:ext cx="2665486" cy="3998230"/>
            </a:xfrm>
            <a:prstGeom prst="rect">
              <a:avLst/>
            </a:prstGeom>
            <a:noFill/>
            <a:ln>
              <a:noFill/>
            </a:ln>
          </p:spPr>
        </p:pic>
        <p:sp>
          <p:nvSpPr>
            <p:cNvPr id="148" name="Google Shape;148;p18"/>
            <p:cNvSpPr/>
            <p:nvPr/>
          </p:nvSpPr>
          <p:spPr>
            <a:xfrm>
              <a:off x="3353819" y="6163816"/>
              <a:ext cx="2662320" cy="433374"/>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000">
                  <a:solidFill>
                    <a:schemeClr val="dk1"/>
                  </a:solidFill>
                  <a:latin typeface="Calibri"/>
                  <a:ea typeface="Calibri"/>
                  <a:cs typeface="Calibri"/>
                  <a:sym typeface="Calibri"/>
                </a:rPr>
                <a:t>CTD measurements</a:t>
              </a:r>
              <a:endParaRPr/>
            </a:p>
          </p:txBody>
        </p:sp>
      </p:grpSp>
      <p:grpSp>
        <p:nvGrpSpPr>
          <p:cNvPr id="149" name="Google Shape;149;p18"/>
          <p:cNvGrpSpPr/>
          <p:nvPr/>
        </p:nvGrpSpPr>
        <p:grpSpPr>
          <a:xfrm>
            <a:off x="8008222" y="1"/>
            <a:ext cx="4147224" cy="2956286"/>
            <a:chOff x="1493806" y="4055653"/>
            <a:chExt cx="4175040" cy="2758605"/>
          </a:xfrm>
        </p:grpSpPr>
        <p:pic>
          <p:nvPicPr>
            <p:cNvPr id="150" name="Google Shape;150;p18"/>
            <p:cNvPicPr preferRelativeResize="0"/>
            <p:nvPr/>
          </p:nvPicPr>
          <p:blipFill rotWithShape="1">
            <a:blip r:embed="rId6">
              <a:alphaModFix/>
            </a:blip>
            <a:srcRect/>
            <a:stretch/>
          </p:blipFill>
          <p:spPr>
            <a:xfrm>
              <a:off x="1530938" y="4055653"/>
              <a:ext cx="4137908" cy="2758605"/>
            </a:xfrm>
            <a:prstGeom prst="rect">
              <a:avLst/>
            </a:prstGeom>
            <a:noFill/>
            <a:ln>
              <a:noFill/>
            </a:ln>
          </p:spPr>
        </p:pic>
        <p:sp>
          <p:nvSpPr>
            <p:cNvPr id="151" name="Google Shape;151;p18"/>
            <p:cNvSpPr/>
            <p:nvPr/>
          </p:nvSpPr>
          <p:spPr>
            <a:xfrm>
              <a:off x="1493806" y="6319015"/>
              <a:ext cx="4014298" cy="488233"/>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1">
                  <a:solidFill>
                    <a:schemeClr val="dk1"/>
                  </a:solidFill>
                  <a:latin typeface="Calibri"/>
                  <a:ea typeface="Calibri"/>
                  <a:cs typeface="Calibri"/>
                  <a:sym typeface="Calibri"/>
                </a:rPr>
                <a:t>Biomass</a:t>
              </a:r>
              <a:endParaRPr sz="2800" b="1" i="1" u="sng">
                <a:solidFill>
                  <a:schemeClr val="dk1"/>
                </a:solidFill>
                <a:latin typeface="Calibri"/>
                <a:ea typeface="Calibri"/>
                <a:cs typeface="Calibri"/>
                <a:sym typeface="Calibri"/>
              </a:endParaRPr>
            </a:p>
          </p:txBody>
        </p:sp>
      </p:grpSp>
      <p:grpSp>
        <p:nvGrpSpPr>
          <p:cNvPr id="152" name="Google Shape;152;p18"/>
          <p:cNvGrpSpPr/>
          <p:nvPr/>
        </p:nvGrpSpPr>
        <p:grpSpPr>
          <a:xfrm>
            <a:off x="0" y="0"/>
            <a:ext cx="4671418" cy="3113893"/>
            <a:chOff x="104628" y="819162"/>
            <a:chExt cx="4671418" cy="3113893"/>
          </a:xfrm>
        </p:grpSpPr>
        <p:pic>
          <p:nvPicPr>
            <p:cNvPr id="153" name="Google Shape;153;p18" descr="C:\Users\daphnisd\Desktop\73911_biometrics-are-taken.jpg"/>
            <p:cNvPicPr preferRelativeResize="0"/>
            <p:nvPr/>
          </p:nvPicPr>
          <p:blipFill rotWithShape="1">
            <a:blip r:embed="rId7">
              <a:alphaModFix/>
            </a:blip>
            <a:srcRect/>
            <a:stretch/>
          </p:blipFill>
          <p:spPr>
            <a:xfrm>
              <a:off x="107503" y="819162"/>
              <a:ext cx="4668543" cy="3113893"/>
            </a:xfrm>
            <a:prstGeom prst="rect">
              <a:avLst/>
            </a:prstGeom>
            <a:noFill/>
            <a:ln>
              <a:noFill/>
            </a:ln>
          </p:spPr>
        </p:pic>
        <p:sp>
          <p:nvSpPr>
            <p:cNvPr id="154" name="Google Shape;154;p18"/>
            <p:cNvSpPr/>
            <p:nvPr/>
          </p:nvSpPr>
          <p:spPr>
            <a:xfrm>
              <a:off x="104628" y="3249165"/>
              <a:ext cx="4245358" cy="523220"/>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1">
                  <a:solidFill>
                    <a:schemeClr val="dk1"/>
                  </a:solidFill>
                  <a:latin typeface="Calibri"/>
                  <a:ea typeface="Calibri"/>
                  <a:cs typeface="Calibri"/>
                  <a:sym typeface="Calibri"/>
                </a:rPr>
                <a:t>Biotic measurements</a:t>
              </a:r>
              <a:endParaRPr sz="2800" b="1" i="1" u="sng">
                <a:solidFill>
                  <a:schemeClr val="dk1"/>
                </a:solidFill>
                <a:latin typeface="Calibri"/>
                <a:ea typeface="Calibri"/>
                <a:cs typeface="Calibri"/>
                <a:sym typeface="Calibri"/>
              </a:endParaRPr>
            </a:p>
          </p:txBody>
        </p:sp>
      </p:grpSp>
      <p:grpSp>
        <p:nvGrpSpPr>
          <p:cNvPr id="155" name="Google Shape;155;p18"/>
          <p:cNvGrpSpPr/>
          <p:nvPr/>
        </p:nvGrpSpPr>
        <p:grpSpPr>
          <a:xfrm>
            <a:off x="3993017" y="1"/>
            <a:ext cx="4056902" cy="3113892"/>
            <a:chOff x="4670404" y="991460"/>
            <a:chExt cx="4438261" cy="3320800"/>
          </a:xfrm>
        </p:grpSpPr>
        <p:pic>
          <p:nvPicPr>
            <p:cNvPr id="156" name="Google Shape;156;p18"/>
            <p:cNvPicPr preferRelativeResize="0"/>
            <p:nvPr/>
          </p:nvPicPr>
          <p:blipFill rotWithShape="1">
            <a:blip r:embed="rId8">
              <a:alphaModFix/>
            </a:blip>
            <a:srcRect/>
            <a:stretch/>
          </p:blipFill>
          <p:spPr>
            <a:xfrm>
              <a:off x="4675667" y="991460"/>
              <a:ext cx="4427733" cy="3320800"/>
            </a:xfrm>
            <a:prstGeom prst="rect">
              <a:avLst/>
            </a:prstGeom>
            <a:noFill/>
            <a:ln>
              <a:noFill/>
            </a:ln>
          </p:spPr>
        </p:pic>
        <p:sp>
          <p:nvSpPr>
            <p:cNvPr id="157" name="Google Shape;157;p18"/>
            <p:cNvSpPr/>
            <p:nvPr/>
          </p:nvSpPr>
          <p:spPr>
            <a:xfrm>
              <a:off x="4670404" y="3578184"/>
              <a:ext cx="4438261" cy="557986"/>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800" b="1">
                  <a:solidFill>
                    <a:schemeClr val="dk1"/>
                  </a:solidFill>
                  <a:latin typeface="Calibri"/>
                  <a:ea typeface="Calibri"/>
                  <a:cs typeface="Calibri"/>
                  <a:sym typeface="Calibri"/>
                </a:rPr>
                <a:t>Abundances</a:t>
              </a:r>
              <a:endParaRPr sz="2800" b="1" i="1" u="sng">
                <a:solidFill>
                  <a:schemeClr val="dk1"/>
                </a:solidFill>
                <a:latin typeface="Calibri"/>
                <a:ea typeface="Calibri"/>
                <a:cs typeface="Calibri"/>
                <a:sym typeface="Calibri"/>
              </a:endParaRPr>
            </a:p>
          </p:txBody>
        </p:sp>
      </p:grpSp>
      <p:pic>
        <p:nvPicPr>
          <p:cNvPr id="158" name="Google Shape;158;p18"/>
          <p:cNvPicPr preferRelativeResize="0"/>
          <p:nvPr/>
        </p:nvPicPr>
        <p:blipFill rotWithShape="1">
          <a:blip r:embed="rId9">
            <a:alphaModFix/>
          </a:blip>
          <a:srcRect/>
          <a:stretch/>
        </p:blipFill>
        <p:spPr>
          <a:xfrm>
            <a:off x="11489067" y="6428728"/>
            <a:ext cx="537600" cy="33707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grpSp>
        <p:nvGrpSpPr>
          <p:cNvPr id="163" name="Google Shape;163;p19"/>
          <p:cNvGrpSpPr/>
          <p:nvPr/>
        </p:nvGrpSpPr>
        <p:grpSpPr>
          <a:xfrm>
            <a:off x="532436" y="3175948"/>
            <a:ext cx="5409236" cy="3431894"/>
            <a:chOff x="2956592" y="2665358"/>
            <a:chExt cx="5935887" cy="3931994"/>
          </a:xfrm>
        </p:grpSpPr>
        <p:pic>
          <p:nvPicPr>
            <p:cNvPr id="164" name="Google Shape;164;p19"/>
            <p:cNvPicPr preferRelativeResize="0"/>
            <p:nvPr/>
          </p:nvPicPr>
          <p:blipFill rotWithShape="1">
            <a:blip r:embed="rId3">
              <a:alphaModFix/>
            </a:blip>
            <a:srcRect/>
            <a:stretch/>
          </p:blipFill>
          <p:spPr>
            <a:xfrm>
              <a:off x="2987824" y="2665358"/>
              <a:ext cx="2952328" cy="3931994"/>
            </a:xfrm>
            <a:prstGeom prst="rect">
              <a:avLst/>
            </a:prstGeom>
            <a:noFill/>
            <a:ln>
              <a:noFill/>
            </a:ln>
          </p:spPr>
        </p:pic>
        <p:pic>
          <p:nvPicPr>
            <p:cNvPr id="165" name="Google Shape;165;p19"/>
            <p:cNvPicPr preferRelativeResize="0"/>
            <p:nvPr/>
          </p:nvPicPr>
          <p:blipFill rotWithShape="1">
            <a:blip r:embed="rId4">
              <a:alphaModFix/>
            </a:blip>
            <a:srcRect/>
            <a:stretch/>
          </p:blipFill>
          <p:spPr>
            <a:xfrm>
              <a:off x="5940152" y="2665358"/>
              <a:ext cx="2952327" cy="3931994"/>
            </a:xfrm>
            <a:prstGeom prst="rect">
              <a:avLst/>
            </a:prstGeom>
            <a:noFill/>
            <a:ln>
              <a:noFill/>
            </a:ln>
          </p:spPr>
        </p:pic>
        <p:sp>
          <p:nvSpPr>
            <p:cNvPr id="166" name="Google Shape;166;p19"/>
            <p:cNvSpPr/>
            <p:nvPr/>
          </p:nvSpPr>
          <p:spPr>
            <a:xfrm>
              <a:off x="2956592" y="6074523"/>
              <a:ext cx="5935887" cy="461665"/>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alibri"/>
                  <a:ea typeface="Calibri"/>
                  <a:cs typeface="Calibri"/>
                  <a:sym typeface="Calibri"/>
                </a:rPr>
                <a:t>Subsamples and slices</a:t>
              </a:r>
              <a:endParaRPr sz="2800" b="1">
                <a:solidFill>
                  <a:schemeClr val="dk1"/>
                </a:solidFill>
                <a:latin typeface="Calibri"/>
                <a:ea typeface="Calibri"/>
                <a:cs typeface="Calibri"/>
                <a:sym typeface="Calibri"/>
              </a:endParaRPr>
            </a:p>
          </p:txBody>
        </p:sp>
      </p:grpSp>
      <p:grpSp>
        <p:nvGrpSpPr>
          <p:cNvPr id="167" name="Google Shape;167;p19"/>
          <p:cNvGrpSpPr/>
          <p:nvPr/>
        </p:nvGrpSpPr>
        <p:grpSpPr>
          <a:xfrm>
            <a:off x="136709" y="227949"/>
            <a:ext cx="4041751" cy="2947999"/>
            <a:chOff x="104354" y="2108242"/>
            <a:chExt cx="3297182" cy="2472886"/>
          </a:xfrm>
        </p:grpSpPr>
        <p:pic>
          <p:nvPicPr>
            <p:cNvPr id="168" name="Google Shape;168;p19"/>
            <p:cNvPicPr preferRelativeResize="0"/>
            <p:nvPr/>
          </p:nvPicPr>
          <p:blipFill rotWithShape="1">
            <a:blip r:embed="rId5">
              <a:alphaModFix/>
            </a:blip>
            <a:srcRect/>
            <a:stretch/>
          </p:blipFill>
          <p:spPr>
            <a:xfrm>
              <a:off x="104354" y="2108242"/>
              <a:ext cx="3297182" cy="2472886"/>
            </a:xfrm>
            <a:prstGeom prst="rect">
              <a:avLst/>
            </a:prstGeom>
            <a:noFill/>
            <a:ln>
              <a:noFill/>
            </a:ln>
          </p:spPr>
        </p:pic>
        <p:sp>
          <p:nvSpPr>
            <p:cNvPr id="169" name="Google Shape;169;p19"/>
            <p:cNvSpPr/>
            <p:nvPr/>
          </p:nvSpPr>
          <p:spPr>
            <a:xfrm>
              <a:off x="104354" y="4021845"/>
              <a:ext cx="3297182" cy="461665"/>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alibri"/>
                  <a:ea typeface="Calibri"/>
                  <a:cs typeface="Calibri"/>
                  <a:sym typeface="Calibri"/>
                </a:rPr>
                <a:t>OTN tags</a:t>
              </a:r>
              <a:endParaRPr sz="2800" b="1">
                <a:solidFill>
                  <a:schemeClr val="dk1"/>
                </a:solidFill>
                <a:latin typeface="Calibri"/>
                <a:ea typeface="Calibri"/>
                <a:cs typeface="Calibri"/>
                <a:sym typeface="Calibri"/>
              </a:endParaRPr>
            </a:p>
          </p:txBody>
        </p:sp>
      </p:grpSp>
      <p:pic>
        <p:nvPicPr>
          <p:cNvPr id="170" name="Google Shape;170;p19"/>
          <p:cNvPicPr preferRelativeResize="0"/>
          <p:nvPr/>
        </p:nvPicPr>
        <p:blipFill rotWithShape="1">
          <a:blip r:embed="rId6">
            <a:alphaModFix/>
          </a:blip>
          <a:srcRect/>
          <a:stretch/>
        </p:blipFill>
        <p:spPr>
          <a:xfrm>
            <a:off x="4178460" y="227949"/>
            <a:ext cx="4050793" cy="2980228"/>
          </a:xfrm>
          <a:prstGeom prst="rect">
            <a:avLst/>
          </a:prstGeom>
          <a:noFill/>
          <a:ln>
            <a:noFill/>
          </a:ln>
        </p:spPr>
      </p:pic>
      <p:sp>
        <p:nvSpPr>
          <p:cNvPr id="171" name="Google Shape;171;p19"/>
          <p:cNvSpPr/>
          <p:nvPr/>
        </p:nvSpPr>
        <p:spPr>
          <a:xfrm>
            <a:off x="4178460" y="2509211"/>
            <a:ext cx="4050793" cy="461666"/>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alibri"/>
                <a:ea typeface="Calibri"/>
                <a:cs typeface="Calibri"/>
                <a:sym typeface="Calibri"/>
              </a:rPr>
              <a:t>Planktonnet + CTD</a:t>
            </a:r>
            <a:endParaRPr sz="2800" b="1">
              <a:solidFill>
                <a:schemeClr val="dk1"/>
              </a:solidFill>
              <a:latin typeface="Calibri"/>
              <a:ea typeface="Calibri"/>
              <a:cs typeface="Calibri"/>
              <a:sym typeface="Calibri"/>
            </a:endParaRPr>
          </a:p>
        </p:txBody>
      </p:sp>
      <p:grpSp>
        <p:nvGrpSpPr>
          <p:cNvPr id="172" name="Google Shape;172;p19"/>
          <p:cNvGrpSpPr/>
          <p:nvPr/>
        </p:nvGrpSpPr>
        <p:grpSpPr>
          <a:xfrm>
            <a:off x="8229253" y="227949"/>
            <a:ext cx="3871989" cy="2980228"/>
            <a:chOff x="136710" y="4648895"/>
            <a:chExt cx="3159551" cy="2081304"/>
          </a:xfrm>
        </p:grpSpPr>
        <p:pic>
          <p:nvPicPr>
            <p:cNvPr id="173" name="Google Shape;173;p19"/>
            <p:cNvPicPr preferRelativeResize="0"/>
            <p:nvPr/>
          </p:nvPicPr>
          <p:blipFill rotWithShape="1">
            <a:blip r:embed="rId7">
              <a:alphaModFix/>
            </a:blip>
            <a:srcRect/>
            <a:stretch/>
          </p:blipFill>
          <p:spPr>
            <a:xfrm>
              <a:off x="136710" y="4648895"/>
              <a:ext cx="3126422" cy="2081304"/>
            </a:xfrm>
            <a:prstGeom prst="rect">
              <a:avLst/>
            </a:prstGeom>
            <a:noFill/>
            <a:ln>
              <a:noFill/>
            </a:ln>
          </p:spPr>
        </p:pic>
        <p:sp>
          <p:nvSpPr>
            <p:cNvPr id="174" name="Google Shape;174;p19"/>
            <p:cNvSpPr/>
            <p:nvPr/>
          </p:nvSpPr>
          <p:spPr>
            <a:xfrm>
              <a:off x="136710" y="6199566"/>
              <a:ext cx="3159551" cy="461665"/>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alibri"/>
                  <a:ea typeface="Calibri"/>
                  <a:cs typeface="Calibri"/>
                  <a:sym typeface="Calibri"/>
                </a:rPr>
                <a:t>VPR</a:t>
              </a:r>
              <a:endParaRPr sz="2800" b="1">
                <a:solidFill>
                  <a:schemeClr val="dk1"/>
                </a:solidFill>
                <a:latin typeface="Calibri"/>
                <a:ea typeface="Calibri"/>
                <a:cs typeface="Calibri"/>
                <a:sym typeface="Calibri"/>
              </a:endParaRPr>
            </a:p>
          </p:txBody>
        </p:sp>
      </p:grpSp>
      <p:pic>
        <p:nvPicPr>
          <p:cNvPr id="175" name="Google Shape;175;p19"/>
          <p:cNvPicPr preferRelativeResize="0"/>
          <p:nvPr/>
        </p:nvPicPr>
        <p:blipFill rotWithShape="1">
          <a:blip r:embed="rId8">
            <a:alphaModFix/>
          </a:blip>
          <a:srcRect/>
          <a:stretch/>
        </p:blipFill>
        <p:spPr>
          <a:xfrm>
            <a:off x="5941672" y="3192062"/>
            <a:ext cx="5102687" cy="3415780"/>
          </a:xfrm>
          <a:prstGeom prst="rect">
            <a:avLst/>
          </a:prstGeom>
          <a:noFill/>
          <a:ln>
            <a:noFill/>
          </a:ln>
        </p:spPr>
      </p:pic>
      <p:sp>
        <p:nvSpPr>
          <p:cNvPr id="176" name="Google Shape;176;p19"/>
          <p:cNvSpPr/>
          <p:nvPr/>
        </p:nvSpPr>
        <p:spPr>
          <a:xfrm>
            <a:off x="5941672" y="6092792"/>
            <a:ext cx="5074225" cy="461665"/>
          </a:xfrm>
          <a:prstGeom prst="rect">
            <a:avLst/>
          </a:prstGeom>
          <a:solidFill>
            <a:schemeClr val="lt1">
              <a:alpha val="49803"/>
            </a:schemeClr>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a:solidFill>
                  <a:schemeClr val="dk1"/>
                </a:solidFill>
                <a:latin typeface="Calibri"/>
                <a:ea typeface="Calibri"/>
                <a:cs typeface="Calibri"/>
                <a:sym typeface="Calibri"/>
              </a:rPr>
              <a:t>Habitat coverage - bleaching</a:t>
            </a:r>
            <a:endParaRPr sz="2800" b="1">
              <a:solidFill>
                <a:schemeClr val="dk1"/>
              </a:solidFill>
              <a:latin typeface="Calibri"/>
              <a:ea typeface="Calibri"/>
              <a:cs typeface="Calibri"/>
              <a:sym typeface="Calibri"/>
            </a:endParaRPr>
          </a:p>
        </p:txBody>
      </p:sp>
      <p:sp>
        <p:nvSpPr>
          <p:cNvPr id="177" name="Google Shape;177;p19"/>
          <p:cNvSpPr/>
          <p:nvPr/>
        </p:nvSpPr>
        <p:spPr>
          <a:xfrm>
            <a:off x="8800099" y="3175948"/>
            <a:ext cx="2384732" cy="25191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00">
                <a:solidFill>
                  <a:srgbClr val="BFBFBF"/>
                </a:solidFill>
                <a:latin typeface="Helvetica Neue"/>
                <a:ea typeface="Helvetica Neue"/>
                <a:cs typeface="Helvetica Neue"/>
                <a:sym typeface="Helvetica Neue"/>
              </a:rPr>
              <a:t>livingoceansfoundation</a:t>
            </a:r>
            <a:endParaRPr sz="1000">
              <a:solidFill>
                <a:srgbClr val="BFBFBF"/>
              </a:solidFill>
              <a:latin typeface="Calibri"/>
              <a:ea typeface="Calibri"/>
              <a:cs typeface="Calibri"/>
              <a:sym typeface="Calibri"/>
            </a:endParaRPr>
          </a:p>
        </p:txBody>
      </p:sp>
      <p:pic>
        <p:nvPicPr>
          <p:cNvPr id="178" name="Google Shape;178;p19"/>
          <p:cNvPicPr preferRelativeResize="0"/>
          <p:nvPr/>
        </p:nvPicPr>
        <p:blipFill rotWithShape="1">
          <a:blip r:embed="rId9">
            <a:alphaModFix/>
          </a:blip>
          <a:srcRect/>
          <a:stretch/>
        </p:blipFill>
        <p:spPr>
          <a:xfrm>
            <a:off x="11489067" y="6428728"/>
            <a:ext cx="537600" cy="33707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a:t>Event Core + Occurrence Extension</a:t>
            </a:r>
            <a:endParaRPr/>
          </a:p>
        </p:txBody>
      </p:sp>
      <p:graphicFrame>
        <p:nvGraphicFramePr>
          <p:cNvPr id="184" name="Google Shape;184;p20"/>
          <p:cNvGraphicFramePr/>
          <p:nvPr/>
        </p:nvGraphicFramePr>
        <p:xfrm>
          <a:off x="499640" y="1791685"/>
          <a:ext cx="11056125" cy="1956290"/>
        </p:xfrm>
        <a:graphic>
          <a:graphicData uri="http://schemas.openxmlformats.org/drawingml/2006/table">
            <a:tbl>
              <a:tblPr>
                <a:noFill/>
                <a:tableStyleId>{C539F650-E1D3-432D-80FD-D8F09C15E14C}</a:tableStyleId>
              </a:tblPr>
              <a:tblGrid>
                <a:gridCol w="1682725">
                  <a:extLst>
                    <a:ext uri="{9D8B030D-6E8A-4147-A177-3AD203B41FA5}">
                      <a16:colId xmlns:a16="http://schemas.microsoft.com/office/drawing/2014/main" val="20000"/>
                    </a:ext>
                  </a:extLst>
                </a:gridCol>
                <a:gridCol w="1520125">
                  <a:extLst>
                    <a:ext uri="{9D8B030D-6E8A-4147-A177-3AD203B41FA5}">
                      <a16:colId xmlns:a16="http://schemas.microsoft.com/office/drawing/2014/main" val="20001"/>
                    </a:ext>
                  </a:extLst>
                </a:gridCol>
                <a:gridCol w="732700">
                  <a:extLst>
                    <a:ext uri="{9D8B030D-6E8A-4147-A177-3AD203B41FA5}">
                      <a16:colId xmlns:a16="http://schemas.microsoft.com/office/drawing/2014/main" val="20002"/>
                    </a:ext>
                  </a:extLst>
                </a:gridCol>
                <a:gridCol w="732700">
                  <a:extLst>
                    <a:ext uri="{9D8B030D-6E8A-4147-A177-3AD203B41FA5}">
                      <a16:colId xmlns:a16="http://schemas.microsoft.com/office/drawing/2014/main" val="20003"/>
                    </a:ext>
                  </a:extLst>
                </a:gridCol>
                <a:gridCol w="904425">
                  <a:extLst>
                    <a:ext uri="{9D8B030D-6E8A-4147-A177-3AD203B41FA5}">
                      <a16:colId xmlns:a16="http://schemas.microsoft.com/office/drawing/2014/main" val="20004"/>
                    </a:ext>
                  </a:extLst>
                </a:gridCol>
                <a:gridCol w="1203525">
                  <a:extLst>
                    <a:ext uri="{9D8B030D-6E8A-4147-A177-3AD203B41FA5}">
                      <a16:colId xmlns:a16="http://schemas.microsoft.com/office/drawing/2014/main" val="20005"/>
                    </a:ext>
                  </a:extLst>
                </a:gridCol>
                <a:gridCol w="590025">
                  <a:extLst>
                    <a:ext uri="{9D8B030D-6E8A-4147-A177-3AD203B41FA5}">
                      <a16:colId xmlns:a16="http://schemas.microsoft.com/office/drawing/2014/main" val="20006"/>
                    </a:ext>
                  </a:extLst>
                </a:gridCol>
                <a:gridCol w="528000">
                  <a:extLst>
                    <a:ext uri="{9D8B030D-6E8A-4147-A177-3AD203B41FA5}">
                      <a16:colId xmlns:a16="http://schemas.microsoft.com/office/drawing/2014/main" val="20007"/>
                    </a:ext>
                  </a:extLst>
                </a:gridCol>
                <a:gridCol w="494300">
                  <a:extLst>
                    <a:ext uri="{9D8B030D-6E8A-4147-A177-3AD203B41FA5}">
                      <a16:colId xmlns:a16="http://schemas.microsoft.com/office/drawing/2014/main" val="20008"/>
                    </a:ext>
                  </a:extLst>
                </a:gridCol>
                <a:gridCol w="2667600">
                  <a:extLst>
                    <a:ext uri="{9D8B030D-6E8A-4147-A177-3AD203B41FA5}">
                      <a16:colId xmlns:a16="http://schemas.microsoft.com/office/drawing/2014/main" val="20009"/>
                    </a:ext>
                  </a:extLst>
                </a:gridCol>
              </a:tblGrid>
              <a:tr h="114300">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eventID</a:t>
                      </a:r>
                      <a:endParaRPr/>
                    </a:p>
                  </a:txBody>
                  <a:tcPr marL="3875" marR="3875" marT="2575" marB="2575" anchor="b">
                    <a:lnL w="9525" cap="flat" cmpd="sng">
                      <a:solidFill>
                        <a:srgbClr val="000000">
                          <a:alpha val="0"/>
                        </a:srgbClr>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parentEventID</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type</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eventDate</a:t>
                      </a:r>
                      <a:endParaRPr sz="900" b="1" u="none" strike="noStrike" cap="none">
                        <a:solidFill>
                          <a:srgbClr val="000000"/>
                        </a:solidFill>
                        <a:latin typeface="Source Code Pro"/>
                        <a:ea typeface="Source Code Pro"/>
                        <a:cs typeface="Source Code Pro"/>
                        <a:sym typeface="Source Code Pro"/>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decimalLatitude</a:t>
                      </a:r>
                      <a:endParaRPr sz="900" b="1" u="none" strike="noStrike" cap="none">
                        <a:solidFill>
                          <a:srgbClr val="000000"/>
                        </a:solidFill>
                        <a:latin typeface="Source Code Pro"/>
                        <a:ea typeface="Source Code Pro"/>
                        <a:cs typeface="Source Code Pro"/>
                        <a:sym typeface="Source Code Pro"/>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decimalLongitude</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coordinateUncertaintyInMeters</a:t>
                      </a:r>
                      <a:endParaRPr sz="900" b="1" u="none" strike="noStrike" cap="none">
                        <a:solidFill>
                          <a:srgbClr val="000000"/>
                        </a:solidFill>
                        <a:latin typeface="Source Code Pro"/>
                        <a:ea typeface="Source Code Pro"/>
                        <a:cs typeface="Source Code Pro"/>
                        <a:sym typeface="Source Code Pro"/>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minimumDepthInMeters</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maximumDepthInMeters</a:t>
                      </a:r>
                      <a:endParaRPr sz="900" b="1" u="none" strike="noStrike" cap="none">
                        <a:solidFill>
                          <a:srgbClr val="000000"/>
                        </a:solidFill>
                        <a:latin typeface="Source Code Pro"/>
                        <a:ea typeface="Source Code Pro"/>
                        <a:cs typeface="Source Code Pro"/>
                        <a:sym typeface="Source Code Pro"/>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footprintWKT</a:t>
                      </a:r>
                      <a:endParaRPr sz="900" b="1" u="none" strike="noStrike" cap="none">
                        <a:solidFill>
                          <a:srgbClr val="000000"/>
                        </a:solidFill>
                        <a:latin typeface="Source Code Pro"/>
                        <a:ea typeface="Source Code Pro"/>
                        <a:cs typeface="Source Code Pro"/>
                        <a:sym typeface="Source Code Pro"/>
                      </a:endParaRPr>
                    </a:p>
                  </a:txBody>
                  <a:tcPr marL="3875" marR="3875" marT="2575" marB="2575" anchor="b">
                    <a:lnL w="9525" cap="flat" cmpd="sng">
                      <a:solidFill>
                        <a:srgbClr val="CCCCCC"/>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extLst>
                  <a:ext uri="{0D108BD9-81ED-4DB2-BD59-A6C34878D82A}">
                    <a16:rowId xmlns:a16="http://schemas.microsoft.com/office/drawing/2014/main" val="10000"/>
                  </a:ext>
                </a:extLst>
              </a:tr>
              <a:tr h="5645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a:t>
                      </a:r>
                      <a:endParaRPr/>
                    </a:p>
                  </a:txBody>
                  <a:tcPr marL="3875" marR="3875" marT="2575" marB="2575" anchor="b">
                    <a:lnL w="9525" cap="flat" cmpd="sng">
                      <a:solidFill>
                        <a:srgbClr val="000000">
                          <a:alpha val="0"/>
                        </a:srgbClr>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ct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cruise</a:t>
                      </a:r>
                      <a:endParaRPr sz="900" b="0" u="none" strike="noStrike" cap="none">
                        <a:solidFill>
                          <a:srgbClr val="000000"/>
                        </a:solidFill>
                        <a:latin typeface="Source Code Pro"/>
                        <a:ea typeface="Source Code Pro"/>
                        <a:cs typeface="Source Code Pro"/>
                        <a:sym typeface="Source Code Pro"/>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2009-11-25</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5645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a:t>
                      </a:r>
                      <a:endParaRPr/>
                    </a:p>
                  </a:txBody>
                  <a:tcPr marL="3875" marR="3875" marT="2575" marB="2575" anchor="b">
                    <a:lnL w="9525" cap="flat" cmpd="sng">
                      <a:solidFill>
                        <a:srgbClr val="000000">
                          <a:alpha val="0"/>
                        </a:srgbClr>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ct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station</a:t>
                      </a:r>
                      <a:endParaRPr sz="900" b="0" u="none" strike="noStrike" cap="none">
                        <a:solidFill>
                          <a:srgbClr val="000000"/>
                        </a:solidFill>
                        <a:latin typeface="Source Code Pro"/>
                        <a:ea typeface="Source Code Pro"/>
                        <a:cs typeface="Source Code Pro"/>
                        <a:sym typeface="Source Code Pro"/>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2009-11-25</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10.854039</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-63.697436</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1</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10850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a:t>
                      </a:r>
                      <a:endParaRPr/>
                    </a:p>
                  </a:txBody>
                  <a:tcPr marL="3875" marR="3875" marT="2575" marB="2575" anchor="b">
                    <a:lnL w="9525" cap="flat" cmpd="sng">
                      <a:solidFill>
                        <a:srgbClr val="000000">
                          <a:alpha val="0"/>
                        </a:srgbClr>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ct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 transect</a:t>
                      </a:r>
                      <a:endParaRPr sz="900" b="0" u="none" strike="noStrike" cap="none">
                        <a:solidFill>
                          <a:srgbClr val="000000"/>
                        </a:solidFill>
                        <a:latin typeface="Source Code Pro"/>
                        <a:ea typeface="Source Code Pro"/>
                        <a:cs typeface="Source Code Pro"/>
                        <a:sym typeface="Source Code Pro"/>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2009-11-25</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10.853500</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-63.698400</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33</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1</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LINESTRING (-63.69870 10.85351, -63.69809 10.85352)</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10850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plankton_nov2009:S1:dragging:T1</a:t>
                      </a:r>
                      <a:endParaRPr/>
                    </a:p>
                  </a:txBody>
                  <a:tcPr marL="3875" marR="3875" marT="2575" marB="2575" anchor="b">
                    <a:lnL w="9525" cap="flat" cmpd="sng">
                      <a:solidFill>
                        <a:srgbClr val="000000">
                          <a:alpha val="0"/>
                        </a:srgbClr>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ct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CTD</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2009-11-25</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10.853450</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-63.698586</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1</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196925">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plankton_nov2009:S1:dragging:T2</a:t>
                      </a:r>
                      <a:endParaRPr/>
                    </a:p>
                  </a:txBody>
                  <a:tcPr marL="3875" marR="3875" marT="2575" marB="2575" anchor="b">
                    <a:lnL w="9525" cap="flat" cmpd="sng">
                      <a:solidFill>
                        <a:srgbClr val="000000">
                          <a:alpha val="0"/>
                        </a:srgbClr>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ct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CTD</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2009-11-25</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10.853469</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-63.698422</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1</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r h="10850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plankton_nov2009:S1:dragging:T3</a:t>
                      </a:r>
                      <a:endParaRPr/>
                    </a:p>
                  </a:txBody>
                  <a:tcPr marL="3875" marR="3875" marT="2575" marB="2575" anchor="b">
                    <a:lnL w="9525" cap="flat" cmpd="sng">
                      <a:solidFill>
                        <a:srgbClr val="000000">
                          <a:alpha val="0"/>
                        </a:srgbClr>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CTD</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2009-11-25</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10.853492</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Calibri"/>
                          <a:ea typeface="Calibri"/>
                          <a:cs typeface="Calibri"/>
                          <a:sym typeface="Calibri"/>
                        </a:rPr>
                        <a:t>-63.698511</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1</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r"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2</a:t>
                      </a:r>
                      <a:endParaRPr/>
                    </a:p>
                  </a:txBody>
                  <a:tcPr marL="3875" marR="3875" marT="2575" marB="2575"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l" rtl="0">
                        <a:spcBef>
                          <a:spcPts val="0"/>
                        </a:spcBef>
                        <a:spcAft>
                          <a:spcPts val="0"/>
                        </a:spcAft>
                        <a:buNone/>
                      </a:pPr>
                      <a:endParaRPr sz="900" u="none" strike="noStrike" cap="none"/>
                    </a:p>
                  </a:txBody>
                  <a:tcPr marL="3875" marR="3875" marT="2575" marB="2575" anchor="b">
                    <a:lnL w="9525" cap="flat" cmpd="sng">
                      <a:solidFill>
                        <a:srgbClr val="CCCCCC"/>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graphicFrame>
        <p:nvGraphicFramePr>
          <p:cNvPr id="185" name="Google Shape;185;p20"/>
          <p:cNvGraphicFramePr/>
          <p:nvPr/>
        </p:nvGraphicFramePr>
        <p:xfrm>
          <a:off x="499640" y="3951102"/>
          <a:ext cx="10515600" cy="2293760"/>
        </p:xfrm>
        <a:graphic>
          <a:graphicData uri="http://schemas.openxmlformats.org/drawingml/2006/table">
            <a:tbl>
              <a:tblPr>
                <a:noFill/>
                <a:tableStyleId>{C539F650-E1D3-432D-80FD-D8F09C15E14C}</a:tableStyleId>
              </a:tblPr>
              <a:tblGrid>
                <a:gridCol w="1499575">
                  <a:extLst>
                    <a:ext uri="{9D8B030D-6E8A-4147-A177-3AD203B41FA5}">
                      <a16:colId xmlns:a16="http://schemas.microsoft.com/office/drawing/2014/main" val="20000"/>
                    </a:ext>
                  </a:extLst>
                </a:gridCol>
                <a:gridCol w="1096800">
                  <a:extLst>
                    <a:ext uri="{9D8B030D-6E8A-4147-A177-3AD203B41FA5}">
                      <a16:colId xmlns:a16="http://schemas.microsoft.com/office/drawing/2014/main" val="20001"/>
                    </a:ext>
                  </a:extLst>
                </a:gridCol>
                <a:gridCol w="1542950">
                  <a:extLst>
                    <a:ext uri="{9D8B030D-6E8A-4147-A177-3AD203B41FA5}">
                      <a16:colId xmlns:a16="http://schemas.microsoft.com/office/drawing/2014/main" val="20002"/>
                    </a:ext>
                  </a:extLst>
                </a:gridCol>
                <a:gridCol w="2360900">
                  <a:extLst>
                    <a:ext uri="{9D8B030D-6E8A-4147-A177-3AD203B41FA5}">
                      <a16:colId xmlns:a16="http://schemas.microsoft.com/office/drawing/2014/main" val="20003"/>
                    </a:ext>
                  </a:extLst>
                </a:gridCol>
                <a:gridCol w="1927125">
                  <a:extLst>
                    <a:ext uri="{9D8B030D-6E8A-4147-A177-3AD203B41FA5}">
                      <a16:colId xmlns:a16="http://schemas.microsoft.com/office/drawing/2014/main" val="20004"/>
                    </a:ext>
                  </a:extLst>
                </a:gridCol>
                <a:gridCol w="1121575">
                  <a:extLst>
                    <a:ext uri="{9D8B030D-6E8A-4147-A177-3AD203B41FA5}">
                      <a16:colId xmlns:a16="http://schemas.microsoft.com/office/drawing/2014/main" val="20005"/>
                    </a:ext>
                  </a:extLst>
                </a:gridCol>
                <a:gridCol w="966675">
                  <a:extLst>
                    <a:ext uri="{9D8B030D-6E8A-4147-A177-3AD203B41FA5}">
                      <a16:colId xmlns:a16="http://schemas.microsoft.com/office/drawing/2014/main" val="20006"/>
                    </a:ext>
                  </a:extLst>
                </a:gridCol>
              </a:tblGrid>
              <a:tr h="146250">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eventID</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occurrenceID</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scientificName</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scientificNameID</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scientificNameAuthorship</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basisOfRecord</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tc>
                  <a:txBody>
                    <a:bodyPr/>
                    <a:lstStyle/>
                    <a:p>
                      <a:pPr marL="0" marR="0" lvl="0" indent="0" algn="ctr" rtl="0">
                        <a:spcBef>
                          <a:spcPts val="0"/>
                        </a:spcBef>
                        <a:spcAft>
                          <a:spcPts val="0"/>
                        </a:spcAft>
                        <a:buNone/>
                      </a:pPr>
                      <a:r>
                        <a:rPr lang="en-US" sz="900" b="1" u="none" strike="noStrike" cap="none">
                          <a:solidFill>
                            <a:srgbClr val="000000"/>
                          </a:solidFill>
                          <a:latin typeface="Source Code Pro"/>
                          <a:ea typeface="Source Code Pro"/>
                          <a:cs typeface="Source Code Pro"/>
                          <a:sym typeface="Source Code Pro"/>
                        </a:rPr>
                        <a:t>occurrenceStatus</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BFBFBF"/>
                    </a:solidFill>
                  </a:tcPr>
                </a:tc>
                <a:extLst>
                  <a:ext uri="{0D108BD9-81ED-4DB2-BD59-A6C34878D82A}">
                    <a16:rowId xmlns:a16="http://schemas.microsoft.com/office/drawing/2014/main" val="10000"/>
                  </a:ext>
                </a:extLst>
              </a:tr>
              <a:tr h="14625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MCNUSB_plank0001</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Rhizosolenia</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urn:lsid:marinespecies.org:taxname:149069</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T. Brightwell, 1858</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HumanObservation</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Present</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14625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MCNUSB_plank0002</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Noctiluca scintillans</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urn:lsid:marinespecies.org:taxname:109921</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(Macartney) Kofoid &amp; Swezy, 1921</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HumanObservation</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Present</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14625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MCNUSB_plank0003</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Thalassiothrix frauenfeldii</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urn:lsid:marinespecies.org:taxname:176365</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(Grunow) Grunow, 1880</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HumanObservation</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Present</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r h="14625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MCNUSB_plank0004</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Ceratium fusus</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urn:lsid:marinespecies.org:taxname:109951</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(Ehrenberg) Dujardin, 1841</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HumanObservation</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Present</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4"/>
                  </a:ext>
                </a:extLst>
              </a:tr>
              <a:tr h="14625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plankton_nov2009:S1:dragging</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MCNUSB_plank0005</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Chaetoceros coarctatum</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urn:lsid:marinespecies.org:taxname:178180</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Lauder, 1864</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HumanObservation</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Present</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5"/>
                  </a:ext>
                </a:extLst>
              </a:tr>
              <a:tr h="14625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plankton_nov2009:S2:dragging</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MCNUSB_plank0006</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Chaetoceros</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urn:lsid:marinespecies.org:taxname:148985</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C.G. Ehrenberg, 1844</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HumanObservation</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Present</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6"/>
                  </a:ext>
                </a:extLst>
              </a:tr>
              <a:tr h="146250">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plankton_nov2009:S2:dragging</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MCNUSB_plank0007</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Guinardia</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urn:lsid:marinespecies.org:taxname:149111</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H. Peragallo, 1892</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HumanObservation</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marR="0" lvl="0" indent="0" algn="l" rtl="0">
                        <a:spcBef>
                          <a:spcPts val="0"/>
                        </a:spcBef>
                        <a:spcAft>
                          <a:spcPts val="0"/>
                        </a:spcAft>
                        <a:buNone/>
                      </a:pPr>
                      <a:r>
                        <a:rPr lang="en-US" sz="900" b="0" u="none" strike="noStrike" cap="none">
                          <a:solidFill>
                            <a:srgbClr val="000000"/>
                          </a:solidFill>
                          <a:latin typeface="Source Code Pro"/>
                          <a:ea typeface="Source Code Pro"/>
                          <a:cs typeface="Source Code Pro"/>
                          <a:sym typeface="Source Code Pro"/>
                        </a:rPr>
                        <a:t>Present</a:t>
                      </a:r>
                      <a:endParaRPr/>
                    </a:p>
                  </a:txBody>
                  <a:tcPr marL="9300" marR="9300" marT="6200" marB="620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cxnSp>
        <p:nvCxnSpPr>
          <p:cNvPr id="186" name="Google Shape;186;p20"/>
          <p:cNvCxnSpPr/>
          <p:nvPr/>
        </p:nvCxnSpPr>
        <p:spPr>
          <a:xfrm>
            <a:off x="1371600" y="3254041"/>
            <a:ext cx="0" cy="596064"/>
          </a:xfrm>
          <a:prstGeom prst="straightConnector1">
            <a:avLst/>
          </a:prstGeom>
          <a:noFill/>
          <a:ln w="38100" cap="flat" cmpd="sng">
            <a:solidFill>
              <a:srgbClr val="FF0000"/>
            </a:solidFill>
            <a:prstDash val="solid"/>
            <a:miter lim="800000"/>
            <a:headEnd type="triangle" w="med" len="med"/>
            <a:tailEnd type="triangle" w="med" len="med"/>
          </a:ln>
        </p:spPr>
      </p:cxnSp>
      <p:sp>
        <p:nvSpPr>
          <p:cNvPr id="187" name="Google Shape;187;p20"/>
          <p:cNvSpPr txBox="1"/>
          <p:nvPr/>
        </p:nvSpPr>
        <p:spPr>
          <a:xfrm>
            <a:off x="1143000" y="5835316"/>
            <a:ext cx="3519105"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Measurements and Sampling facts?</a:t>
            </a:r>
            <a:endParaRPr/>
          </a:p>
        </p:txBody>
      </p:sp>
      <p:pic>
        <p:nvPicPr>
          <p:cNvPr id="188" name="Google Shape;188;p20"/>
          <p:cNvPicPr preferRelativeResize="0"/>
          <p:nvPr/>
        </p:nvPicPr>
        <p:blipFill rotWithShape="1">
          <a:blip r:embed="rId3">
            <a:alphaModFix/>
          </a:blip>
          <a:srcRect/>
          <a:stretch/>
        </p:blipFill>
        <p:spPr>
          <a:xfrm>
            <a:off x="11489067" y="6428728"/>
            <a:ext cx="537600" cy="33707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21"/>
          <p:cNvPicPr preferRelativeResize="0"/>
          <p:nvPr/>
        </p:nvPicPr>
        <p:blipFill rotWithShape="1">
          <a:blip r:embed="rId3">
            <a:alphaModFix/>
          </a:blip>
          <a:srcRect/>
          <a:stretch/>
        </p:blipFill>
        <p:spPr>
          <a:xfrm>
            <a:off x="656649" y="1663908"/>
            <a:ext cx="10709649" cy="4212236"/>
          </a:xfrm>
          <a:prstGeom prst="rect">
            <a:avLst/>
          </a:prstGeom>
          <a:noFill/>
          <a:ln>
            <a:noFill/>
          </a:ln>
        </p:spPr>
      </p:pic>
      <p:sp>
        <p:nvSpPr>
          <p:cNvPr id="194" name="Google Shape;194;p21"/>
          <p:cNvSpPr txBox="1"/>
          <p:nvPr/>
        </p:nvSpPr>
        <p:spPr>
          <a:xfrm>
            <a:off x="909864" y="539646"/>
            <a:ext cx="3906454" cy="46166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MeasurmentOrFact Extension</a:t>
            </a:r>
            <a:endParaRPr/>
          </a:p>
        </p:txBody>
      </p:sp>
      <p:sp>
        <p:nvSpPr>
          <p:cNvPr id="195" name="Google Shape;195;p21"/>
          <p:cNvSpPr txBox="1"/>
          <p:nvPr/>
        </p:nvSpPr>
        <p:spPr>
          <a:xfrm>
            <a:off x="2658981" y="4812632"/>
            <a:ext cx="478016"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a:solidFill>
                  <a:srgbClr val="FF0000"/>
                </a:solidFill>
                <a:latin typeface="Calibri"/>
                <a:ea typeface="Calibri"/>
                <a:cs typeface="Calibri"/>
                <a:sym typeface="Calibri"/>
              </a:rPr>
              <a:t>X</a:t>
            </a:r>
            <a:endParaRPr/>
          </a:p>
        </p:txBody>
      </p:sp>
      <p:sp>
        <p:nvSpPr>
          <p:cNvPr id="196" name="Google Shape;196;p21"/>
          <p:cNvSpPr/>
          <p:nvPr/>
        </p:nvSpPr>
        <p:spPr>
          <a:xfrm>
            <a:off x="656649" y="5653848"/>
            <a:ext cx="394569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rgbClr val="FF0000"/>
                </a:solidFill>
                <a:latin typeface="Calibri"/>
                <a:ea typeface="Calibri"/>
                <a:cs typeface="Calibri"/>
                <a:sym typeface="Calibri"/>
              </a:rPr>
              <a:t>Not compatible with DwC-A star schema</a:t>
            </a:r>
            <a:endParaRPr/>
          </a:p>
        </p:txBody>
      </p:sp>
      <p:pic>
        <p:nvPicPr>
          <p:cNvPr id="197" name="Google Shape;197;p21"/>
          <p:cNvPicPr preferRelativeResize="0"/>
          <p:nvPr/>
        </p:nvPicPr>
        <p:blipFill rotWithShape="1">
          <a:blip r:embed="rId4">
            <a:alphaModFix/>
          </a:blip>
          <a:srcRect/>
          <a:stretch/>
        </p:blipFill>
        <p:spPr>
          <a:xfrm>
            <a:off x="11489067" y="6428728"/>
            <a:ext cx="537600" cy="337072"/>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TotalTime>
  <Words>3015</Words>
  <Application>Microsoft Office PowerPoint</Application>
  <PresentationFormat>Widescreen</PresentationFormat>
  <Paragraphs>532</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Tahoma</vt:lpstr>
      <vt:lpstr>Calibri</vt:lpstr>
      <vt:lpstr>Montserrat</vt:lpstr>
      <vt:lpstr>Helvetica Neue</vt:lpstr>
      <vt:lpstr>Arial</vt:lpstr>
      <vt:lpstr>Source Code Pro</vt:lpstr>
      <vt:lpstr>Office Theme</vt:lpstr>
      <vt:lpstr>Darwin Core Archive</vt:lpstr>
      <vt:lpstr>DwC and OBIS - Required Terms</vt:lpstr>
      <vt:lpstr>OBIS data formats</vt:lpstr>
      <vt:lpstr>Occurrence Core</vt:lpstr>
      <vt:lpstr>Occurrence Core + ExtendedMeasurementOrFact Extension</vt:lpstr>
      <vt:lpstr>PowerPoint Presentation</vt:lpstr>
      <vt:lpstr>PowerPoint Presentation</vt:lpstr>
      <vt:lpstr>Event Core + Occurrence Extension</vt:lpstr>
      <vt:lpstr>PowerPoint Presentation</vt:lpstr>
      <vt:lpstr>OBIS-ENV-DATA proposed the ExtendedMeasurementOrFact Extension</vt:lpstr>
      <vt:lpstr>Event Core</vt:lpstr>
      <vt:lpstr>ExtendedMeasurementOrFact Extension (eMoF)</vt:lpstr>
      <vt:lpstr>DwC terms </vt:lpstr>
      <vt:lpstr>Event Core – OBIS-ENV-Data schema</vt:lpstr>
      <vt:lpstr>PowerPoint Presentation</vt:lpstr>
      <vt:lpstr>PowerPoint Presentation</vt:lpstr>
      <vt:lpstr>PowerPoint Presentation</vt:lpstr>
      <vt:lpstr>Measurements or facts Vocabulary</vt:lpstr>
      <vt:lpstr>PowerPoint Presentation</vt:lpstr>
      <vt:lpstr>Data Standardisation</vt:lpstr>
      <vt:lpstr>Quiz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Darwin Core Archive</dc:title>
  <cp:lastModifiedBy>Naomi Tress</cp:lastModifiedBy>
  <cp:revision>17</cp:revision>
  <dcterms:modified xsi:type="dcterms:W3CDTF">2021-02-07T02:12:28Z</dcterms:modified>
</cp:coreProperties>
</file>